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323" r:id="rId4"/>
    <p:sldId id="324" r:id="rId5"/>
    <p:sldId id="261" r:id="rId6"/>
    <p:sldId id="259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PXyH/gAM/x2eTyeGn16mBNO3v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12b2fd81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12b2fd81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12b2fd81b_0_9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88" name="Google Shape;88;ga12b2fd81b_0_9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89" name="Google Shape;89;ga12b2fd81b_0_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12b2fd81b_0_9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" name="Google Shape;92;ga12b2fd81b_0_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12b2fd81b_0_10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a12b2fd81b_0_10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a12b2fd81b_0_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12b2fd81b_0_1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a12b2fd81b_0_10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" name="Google Shape;100;ga12b2fd81b_0_10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1" name="Google Shape;101;ga12b2fd81b_0_10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12b2fd81b_0_1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a12b2fd81b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12b2fd81b_0_11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7" name="Google Shape;107;ga12b2fd81b_0_11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ga12b2fd81b_0_1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12b2fd81b_0_11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1" name="Google Shape;111;ga12b2fd81b_0_1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12b2fd81b_0_12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a12b2fd81b_0_12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5" name="Google Shape;115;ga12b2fd81b_0_12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ga12b2fd81b_0_12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ga12b2fd81b_0_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r="80845"/>
          <a:stretch/>
        </p:blipFill>
        <p:spPr>
          <a:xfrm>
            <a:off x="1381437" y="0"/>
            <a:ext cx="1193088" cy="155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10"/>
          <p:cNvCxnSpPr/>
          <p:nvPr/>
        </p:nvCxnSpPr>
        <p:spPr>
          <a:xfrm>
            <a:off x="0" y="1198102"/>
            <a:ext cx="11122800" cy="0"/>
          </a:xfrm>
          <a:prstGeom prst="straightConnector1">
            <a:avLst/>
          </a:prstGeom>
          <a:noFill/>
          <a:ln w="57150" cap="flat" cmpd="sng">
            <a:solidFill>
              <a:srgbClr val="C0D16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12b2fd81b_0_12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0" name="Google Shape;120;ga12b2fd81b_0_1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12b2fd81b_0_1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3" name="Google Shape;123;ga12b2fd81b_0_1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ga12b2fd81b_0_1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12b2fd81b_0_1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12b2fd81b_0_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a12b2fd81b_0_1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ga12b2fd81b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32" name="Google Shape;132;ga12b2fd81b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33" name="Google Shape;133;ga12b2fd81b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12b2fd81b_0_9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ga12b2fd81b_0_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ga12b2fd81b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ativum.es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12b2fd81b_0_74"/>
          <p:cNvSpPr/>
          <p:nvPr/>
        </p:nvSpPr>
        <p:spPr>
          <a:xfrm>
            <a:off x="0" y="2988225"/>
            <a:ext cx="12192000" cy="1659300"/>
          </a:xfrm>
          <a:prstGeom prst="rect">
            <a:avLst/>
          </a:prstGeom>
          <a:solidFill>
            <a:srgbClr val="009999">
              <a:alpha val="4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ga12b2fd81b_0_74"/>
          <p:cNvPicPr preferRelativeResize="0"/>
          <p:nvPr/>
        </p:nvPicPr>
        <p:blipFill rotWithShape="1">
          <a:blip r:embed="rId3">
            <a:alphaModFix/>
          </a:blip>
          <a:srcRect t="11164" b="14400"/>
          <a:stretch/>
        </p:blipFill>
        <p:spPr>
          <a:xfrm>
            <a:off x="2309786" y="214290"/>
            <a:ext cx="7714174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a12b2fd81b_0_74"/>
          <p:cNvSpPr txBox="1"/>
          <p:nvPr/>
        </p:nvSpPr>
        <p:spPr>
          <a:xfrm>
            <a:off x="2379050" y="1500174"/>
            <a:ext cx="7931792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s-ES" sz="2400" b="1" dirty="0">
                <a:solidFill>
                  <a:srgbClr val="009999"/>
                </a:solidFill>
                <a:latin typeface="Calibri" pitchFamily="34" charset="0"/>
                <a:ea typeface="Source Sans Pro"/>
                <a:cs typeface="Calibri" pitchFamily="34" charset="0"/>
                <a:sym typeface="Source Sans Pro"/>
              </a:rPr>
              <a:t>Lleida, 25 y 26 de noviembre 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  <p:sp>
        <p:nvSpPr>
          <p:cNvPr id="148" name="Google Shape;148;ga12b2fd81b_0_74"/>
          <p:cNvSpPr txBox="1"/>
          <p:nvPr/>
        </p:nvSpPr>
        <p:spPr>
          <a:xfrm>
            <a:off x="119336" y="2906729"/>
            <a:ext cx="11737049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buSzPts val="4000"/>
            </a:pPr>
            <a:r>
              <a:rPr lang="es-ES" sz="2400" b="1" i="1" dirty="0">
                <a:latin typeface="Source Sans Pro"/>
                <a:ea typeface="Source Sans Pro"/>
                <a:cs typeface="Source Sans Pro"/>
                <a:sym typeface="Source Sans Pro"/>
              </a:rPr>
              <a:t>Herramientas de apoyo a la decisión. Cuaderno de Explotación Digital</a:t>
            </a:r>
            <a:endParaRPr lang="es-ES" sz="4000" b="1" i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r">
              <a:buSzPts val="4000"/>
            </a:pPr>
            <a:r>
              <a:rPr lang="es-ES" sz="2400" b="0" i="0" u="none" strike="noStrike" cap="none" dirty="0">
                <a:latin typeface="Source Sans Pro"/>
                <a:ea typeface="Source Sans Pro"/>
                <a:cs typeface="Source Sans Pro"/>
                <a:sym typeface="Source Sans Pro"/>
              </a:rPr>
              <a:t>DAVID A. NAFRÍA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latin typeface="Source Sans Pro"/>
                <a:ea typeface="Source Sans Pro"/>
                <a:cs typeface="Source Sans Pro"/>
                <a:sym typeface="Source Sans Pro"/>
              </a:rPr>
              <a:t>JEFE DE UNIDAD DE INFORMACIÓN GEOGRÁFICA E INNOVACIÓN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 dirty="0">
                <a:latin typeface="Source Sans Pro"/>
                <a:ea typeface="Source Sans Pro"/>
                <a:cs typeface="Source Sans Pro"/>
                <a:sym typeface="Source Sans Pro"/>
              </a:rPr>
              <a:t>INSTITUTO TECNOLÓGICO AGRARIO DE CASTILLA Y LEÓN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12 Imagen" descr="4-log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84" y="5643578"/>
            <a:ext cx="6821424" cy="960120"/>
          </a:xfrm>
          <a:prstGeom prst="rect">
            <a:avLst/>
          </a:prstGeom>
        </p:spPr>
      </p:pic>
      <p:sp>
        <p:nvSpPr>
          <p:cNvPr id="14" name="Google Shape;147;ga12b2fd81b_0_74"/>
          <p:cNvSpPr txBox="1"/>
          <p:nvPr/>
        </p:nvSpPr>
        <p:spPr>
          <a:xfrm>
            <a:off x="166646" y="5000636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800" b="1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#Datagri2021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EA1A7-DC7A-40A8-9E07-5A84A2CE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9700" cy="435133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Sativum es una APP pública de desarrollo propio para la gestión de datos sobre parcelas agrícolas integra datos:</a:t>
            </a:r>
          </a:p>
          <a:p>
            <a:pPr lvl="1"/>
            <a:r>
              <a:rPr lang="es-ES" dirty="0"/>
              <a:t>Satélite (y foto aérea)</a:t>
            </a:r>
          </a:p>
          <a:p>
            <a:pPr lvl="1"/>
            <a:r>
              <a:rPr lang="es-ES" dirty="0"/>
              <a:t>Suelo</a:t>
            </a:r>
          </a:p>
          <a:p>
            <a:pPr lvl="1"/>
            <a:r>
              <a:rPr lang="es-ES" dirty="0"/>
              <a:t>Clima</a:t>
            </a:r>
          </a:p>
          <a:p>
            <a:r>
              <a:rPr lang="es-ES" dirty="0"/>
              <a:t>Vinculada con el sistema de gestión de la PAC (descarga) en CyL y el SIGPAC a nivel nacional</a:t>
            </a:r>
          </a:p>
          <a:p>
            <a:r>
              <a:rPr lang="es-ES" dirty="0"/>
              <a:t>Se incluyen módulos a ayuda a la toma de decisiones.</a:t>
            </a:r>
          </a:p>
          <a:p>
            <a:pPr lvl="1"/>
            <a:r>
              <a:rPr lang="es-ES" b="1" dirty="0"/>
              <a:t>Nutrición (FAST)</a:t>
            </a:r>
          </a:p>
          <a:p>
            <a:pPr lvl="1"/>
            <a:r>
              <a:rPr lang="es-ES" dirty="0"/>
              <a:t>Plagas</a:t>
            </a:r>
          </a:p>
          <a:p>
            <a:pPr lvl="1"/>
            <a:r>
              <a:rPr lang="es-ES" dirty="0"/>
              <a:t>…</a:t>
            </a:r>
          </a:p>
          <a:p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C937D2-3CC3-4325-B887-9831491D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13" y="0"/>
            <a:ext cx="435878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8D72F5-2D3A-4E25-B5AA-1AB31E5BC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41" t="8148" r="3672" b="62037"/>
          <a:stretch/>
        </p:blipFill>
        <p:spPr>
          <a:xfrm>
            <a:off x="11125200" y="547688"/>
            <a:ext cx="901700" cy="2044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8E81FF-9F41-450A-9D79-FD6630CCB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689" y="421990"/>
            <a:ext cx="3903725" cy="82289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365B2AE-568B-4FD5-9D88-421D36AA7C76}"/>
              </a:ext>
            </a:extLst>
          </p:cNvPr>
          <p:cNvGrpSpPr/>
          <p:nvPr/>
        </p:nvGrpSpPr>
        <p:grpSpPr>
          <a:xfrm>
            <a:off x="2279923" y="5866273"/>
            <a:ext cx="3816424" cy="889000"/>
            <a:chOff x="1308100" y="4838700"/>
            <a:chExt cx="3473430" cy="88900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63D16382-8DDD-4857-BE39-6BC3234606E9}"/>
                </a:ext>
              </a:extLst>
            </p:cNvPr>
            <p:cNvSpPr/>
            <p:nvPr/>
          </p:nvSpPr>
          <p:spPr>
            <a:xfrm>
              <a:off x="1308100" y="4838700"/>
              <a:ext cx="3413934" cy="889000"/>
            </a:xfrm>
            <a:prstGeom prst="roundRect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hlinkClick r:id="rId5"/>
              <a:extLst>
                <a:ext uri="{FF2B5EF4-FFF2-40B4-BE49-F238E27FC236}">
                  <a16:creationId xmlns:a16="http://schemas.microsoft.com/office/drawing/2014/main" id="{FC303C03-75C8-49AC-92D4-D1B15483A6DD}"/>
                </a:ext>
              </a:extLst>
            </p:cNvPr>
            <p:cNvSpPr/>
            <p:nvPr/>
          </p:nvSpPr>
          <p:spPr>
            <a:xfrm>
              <a:off x="1319813" y="5052367"/>
              <a:ext cx="34617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/>
                <a:t>https://www.sativum.es/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4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C319E62-E3E9-476B-9B17-D66DD061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58" y="142875"/>
            <a:ext cx="3028951" cy="65722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073703-AB2B-4973-AF01-01F13D77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696" y="142872"/>
            <a:ext cx="3028950" cy="65722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766170-56F1-4FE0-915E-CEB4E3F8D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92" y="142875"/>
            <a:ext cx="3028950" cy="6572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CE8D8B-D479-459D-ABF4-BC984997D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209" y="142872"/>
            <a:ext cx="3028950" cy="65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7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5"/>
          <p:cNvGrpSpPr/>
          <p:nvPr/>
        </p:nvGrpSpPr>
        <p:grpSpPr>
          <a:xfrm>
            <a:off x="1381437" y="0"/>
            <a:ext cx="7700419" cy="1550150"/>
            <a:chOff x="1381437" y="0"/>
            <a:chExt cx="7700419" cy="1550150"/>
          </a:xfrm>
        </p:grpSpPr>
        <p:pic>
          <p:nvPicPr>
            <p:cNvPr id="193" name="Google Shape;193;p5"/>
            <p:cNvPicPr preferRelativeResize="0"/>
            <p:nvPr/>
          </p:nvPicPr>
          <p:blipFill rotWithShape="1">
            <a:blip r:embed="rId3">
              <a:alphaModFix/>
            </a:blip>
            <a:srcRect r="80846"/>
            <a:stretch/>
          </p:blipFill>
          <p:spPr>
            <a:xfrm>
              <a:off x="1381437" y="0"/>
              <a:ext cx="1193088" cy="155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5"/>
            <p:cNvSpPr txBox="1"/>
            <p:nvPr/>
          </p:nvSpPr>
          <p:spPr>
            <a:xfrm>
              <a:off x="2574525" y="537127"/>
              <a:ext cx="6507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ES" sz="2800" b="1" i="1" u="none" strike="noStrike" cap="none" dirty="0">
                  <a:solidFill>
                    <a:srgbClr val="26262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API para terceros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47;ga12b2fd81b_0_74"/>
          <p:cNvSpPr txBox="1"/>
          <p:nvPr/>
        </p:nvSpPr>
        <p:spPr>
          <a:xfrm>
            <a:off x="95208" y="6215082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800" b="1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#Datagri2021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641CD7-5168-4D13-918B-3EF98CF80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" y="1215649"/>
            <a:ext cx="5855311" cy="56956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B3BB07-B7A3-4B59-B239-EE9D24DC5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153" y="0"/>
            <a:ext cx="36701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4"/>
          <p:cNvGrpSpPr/>
          <p:nvPr/>
        </p:nvGrpSpPr>
        <p:grpSpPr>
          <a:xfrm>
            <a:off x="1381437" y="0"/>
            <a:ext cx="7700419" cy="1550150"/>
            <a:chOff x="1381437" y="0"/>
            <a:chExt cx="7700419" cy="1550150"/>
          </a:xfrm>
        </p:grpSpPr>
        <p:pic>
          <p:nvPicPr>
            <p:cNvPr id="172" name="Google Shape;172;p4"/>
            <p:cNvPicPr preferRelativeResize="0"/>
            <p:nvPr/>
          </p:nvPicPr>
          <p:blipFill rotWithShape="1">
            <a:blip r:embed="rId3">
              <a:alphaModFix/>
            </a:blip>
            <a:srcRect r="80846"/>
            <a:stretch/>
          </p:blipFill>
          <p:spPr>
            <a:xfrm>
              <a:off x="1381437" y="0"/>
              <a:ext cx="1193088" cy="1550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4"/>
            <p:cNvSpPr txBox="1"/>
            <p:nvPr/>
          </p:nvSpPr>
          <p:spPr>
            <a:xfrm>
              <a:off x="2574525" y="537127"/>
              <a:ext cx="65073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ES" sz="2800" b="1" i="1" u="none" strike="noStrike" cap="none" dirty="0">
                  <a:solidFill>
                    <a:srgbClr val="262626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Visión cuaderno digital desde ITACyL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47;ga12b2fd81b_0_74"/>
          <p:cNvSpPr txBox="1"/>
          <p:nvPr/>
        </p:nvSpPr>
        <p:spPr>
          <a:xfrm>
            <a:off x="95208" y="6215082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800" b="1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#Datagri2021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1770163-5E0A-4708-BC3A-E4417454D4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42" r="4963"/>
          <a:stretch/>
        </p:blipFill>
        <p:spPr>
          <a:xfrm>
            <a:off x="7392143" y="1781381"/>
            <a:ext cx="4715079" cy="423990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4B22E0-6E45-4A41-957A-9D1C68EB3AD4}"/>
              </a:ext>
            </a:extLst>
          </p:cNvPr>
          <p:cNvSpPr/>
          <p:nvPr/>
        </p:nvSpPr>
        <p:spPr>
          <a:xfrm>
            <a:off x="623392" y="1750062"/>
            <a:ext cx="59046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FF0000"/>
                </a:solidFill>
              </a:rPr>
              <a:t>Simple y reducido</a:t>
            </a:r>
            <a:r>
              <a:rPr lang="es-ES" sz="2000" dirty="0"/>
              <a:t> en los componentes obligatorios.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dirty="0"/>
              <a:t>Abierto para </a:t>
            </a:r>
            <a:r>
              <a:rPr lang="es-ES" sz="2000" b="1" dirty="0">
                <a:solidFill>
                  <a:srgbClr val="00B0F0"/>
                </a:solidFill>
              </a:rPr>
              <a:t>lectura/escritura </a:t>
            </a:r>
            <a:r>
              <a:rPr lang="es-ES" sz="2000" dirty="0"/>
              <a:t>por aplicaciones terceras privadas o públicas.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50"/>
                </a:solidFill>
              </a:rPr>
              <a:t>Autenticación sencilla</a:t>
            </a:r>
            <a:r>
              <a:rPr lang="es-ES" sz="2000" dirty="0"/>
              <a:t>. No debe de ser una barrera de acceso.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dirty="0"/>
              <a:t>Rol para </a:t>
            </a:r>
            <a:r>
              <a:rPr lang="es-ES" sz="2000" b="1" dirty="0">
                <a:solidFill>
                  <a:srgbClr val="7030A0"/>
                </a:solidFill>
              </a:rPr>
              <a:t>asesores</a:t>
            </a:r>
            <a:r>
              <a:rPr lang="es-ES" sz="2000" dirty="0"/>
              <a:t> previsto.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2"/>
                </a:solidFill>
              </a:rPr>
              <a:t>Interoperable</a:t>
            </a:r>
            <a:r>
              <a:rPr lang="es-ES" sz="2000" dirty="0"/>
              <a:t>: API basada en estándares compatible entre todas las CCAA.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dirty="0"/>
              <a:t>Plétora de datos complementarios disponibles también mediante </a:t>
            </a:r>
            <a:r>
              <a:rPr lang="es-ES" sz="2000" b="1" dirty="0">
                <a:solidFill>
                  <a:srgbClr val="C00000"/>
                </a:solidFill>
              </a:rPr>
              <a:t>API: Fitosanitarios, ROMA</a:t>
            </a:r>
            <a:r>
              <a:rPr lang="es-ES" sz="2000" dirty="0"/>
              <a:t>,..</a:t>
            </a:r>
          </a:p>
          <a:p>
            <a:pPr marL="285750" lvl="8" indent="-285750">
              <a:buSzPts val="1800"/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B0F0"/>
                </a:solidFill>
              </a:rPr>
              <a:t>Acceso público regulado </a:t>
            </a:r>
            <a:r>
              <a:rPr lang="es-ES" sz="2000" dirty="0"/>
              <a:t>para explotar los datos contenidos en el sistema.</a:t>
            </a:r>
          </a:p>
          <a:p>
            <a:pPr lvl="8">
              <a:buSzPts val="1800"/>
            </a:pPr>
            <a:endParaRPr lang="es-E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7"/>
          <p:cNvCxnSpPr/>
          <p:nvPr/>
        </p:nvCxnSpPr>
        <p:spPr>
          <a:xfrm>
            <a:off x="0" y="1435291"/>
            <a:ext cx="10422900" cy="0"/>
          </a:xfrm>
          <a:prstGeom prst="straightConnector1">
            <a:avLst/>
          </a:prstGeom>
          <a:noFill/>
          <a:ln w="57150" cap="flat" cmpd="sng">
            <a:solidFill>
              <a:srgbClr val="C0D1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7940" y="-157264"/>
            <a:ext cx="8416120" cy="20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 txBox="1"/>
          <p:nvPr/>
        </p:nvSpPr>
        <p:spPr>
          <a:xfrm>
            <a:off x="3029300" y="1688040"/>
            <a:ext cx="589583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es-ES" sz="2400" b="1" i="1" dirty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Herramientas de apoyo a la decisión. Cuaderno de Explotación Digital</a:t>
            </a:r>
          </a:p>
          <a:p>
            <a:pPr lvl="0" algn="ctr">
              <a:buSzPts val="2400"/>
            </a:pPr>
            <a:r>
              <a:rPr lang="es-ES" sz="2400" b="0" i="0" u="none" strike="noStrike" cap="none" dirty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DAVID A. NAFRÍA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ITACyL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nafgarda@itacyl.es</a:t>
            </a:r>
            <a:endParaRPr sz="2400" b="1" i="0" u="none" strike="noStrike" cap="none" dirty="0">
              <a:solidFill>
                <a:srgbClr val="26262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147;ga12b2fd81b_0_74"/>
          <p:cNvSpPr txBox="1"/>
          <p:nvPr/>
        </p:nvSpPr>
        <p:spPr>
          <a:xfrm>
            <a:off x="5024430" y="3643314"/>
            <a:ext cx="3071834" cy="50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s-ES" sz="2800" b="1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#Datagri2021</a:t>
            </a:r>
            <a:endParaRPr sz="2400" b="1">
              <a:solidFill>
                <a:srgbClr val="009999"/>
              </a:solidFill>
              <a:latin typeface="Calibri" pitchFamily="34" charset="0"/>
              <a:ea typeface="Source Sans Pro"/>
              <a:cs typeface="Calibri" pitchFamily="34" charset="0"/>
              <a:sym typeface="Source Sans Pro"/>
            </a:endParaRPr>
          </a:p>
        </p:txBody>
      </p:sp>
      <p:pic>
        <p:nvPicPr>
          <p:cNvPr id="8" name="Picture 2" descr="PARTNERS – Biovino">
            <a:extLst>
              <a:ext uri="{FF2B5EF4-FFF2-40B4-BE49-F238E27FC236}">
                <a16:creationId xmlns:a16="http://schemas.microsoft.com/office/drawing/2014/main" id="{819FED35-7B8C-48B8-93B2-9F31AC21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4920830"/>
            <a:ext cx="37444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223</Words>
  <Application>Microsoft Office PowerPoint</Application>
  <PresentationFormat>Panorámica</PresentationFormat>
  <Paragraphs>35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Source Sans Pro</vt:lpstr>
      <vt:lpstr>Arial</vt:lpstr>
      <vt:lpstr>Calibri</vt:lpstr>
      <vt:lpstr>Tema de Office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Maldonado Gamez</dc:creator>
  <cp:lastModifiedBy>David Alfonso Nafría García</cp:lastModifiedBy>
  <cp:revision>19</cp:revision>
  <dcterms:created xsi:type="dcterms:W3CDTF">2018-11-06T14:14:09Z</dcterms:created>
  <dcterms:modified xsi:type="dcterms:W3CDTF">2021-11-30T08:45:02Z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0x010100ED5A343EC62DCE48B7C1370A3948F43A</vt:lpwstr>
  </property>
</Properties>
</file>