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12" r:id="rId2"/>
    <p:sldId id="323" r:id="rId3"/>
    <p:sldId id="325" r:id="rId4"/>
    <p:sldId id="332" r:id="rId5"/>
    <p:sldId id="333" r:id="rId6"/>
    <p:sldId id="336" r:id="rId7"/>
    <p:sldId id="317" r:id="rId8"/>
    <p:sldId id="335" r:id="rId9"/>
    <p:sldId id="334" r:id="rId10"/>
    <p:sldId id="273" r:id="rId11"/>
    <p:sldId id="272" r:id="rId12"/>
    <p:sldId id="33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0F10E85-4C3A-45DF-9364-8EFB7D44EACD}">
          <p14:sldIdLst>
            <p14:sldId id="312"/>
            <p14:sldId id="323"/>
            <p14:sldId id="325"/>
            <p14:sldId id="332"/>
            <p14:sldId id="333"/>
            <p14:sldId id="336"/>
            <p14:sldId id="317"/>
            <p14:sldId id="335"/>
            <p14:sldId id="334"/>
            <p14:sldId id="273"/>
            <p14:sldId id="272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88421" autoAdjust="0"/>
  </p:normalViewPr>
  <p:slideViewPr>
    <p:cSldViewPr snapToGrid="0">
      <p:cViewPr varScale="1">
        <p:scale>
          <a:sx n="67" d="100"/>
          <a:sy n="67" d="100"/>
        </p:scale>
        <p:origin x="10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A5EA-E4E1-45F1-A3C5-6C5B90A5904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33FC-4421-47DC-8925-86B368FD5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3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8EABC-03B0-4B6D-A6A6-CFC13CB16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42A70B-288B-4941-87CD-B29992035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7FC8A-B556-4C83-8E15-C44415E5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38B2E-1BD4-4DCF-82AD-11A817D4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8BBFB-6E5F-4CD5-8479-0BEA655C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9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7CCCC-2411-472B-A3E9-72BBB16B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58BFC2-CB8F-4D6C-B2E6-D557C4D5B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EAE9C-163E-4750-8962-2C8EC329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90913-BE09-4CAB-A514-C4E2B35A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77F57-52DE-4AC5-88DB-31241CD9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5A5B3-40A0-43BD-A932-BF0CDD51C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95F0DB-1C08-43FC-9BFF-1A013BA80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41F6E8-08A4-4C09-A912-DA6228A5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C2DDF-0E11-4478-B85B-3EDAF57E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31AD7-4D38-4524-8B27-BBD92E15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E1E1D-A6B9-4075-8667-3B2DD316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8C5D4-6D14-46C2-94CE-6F46C8F1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34BC1-8330-4007-85D8-5E8C03B4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63A14-483E-4254-9537-BD3E9577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5A8066-3FB0-47DD-9AB0-C8ED321B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46F0E-0302-4077-96CF-DA62B4F6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4621A-7D13-4FD7-8614-10758797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7A122-577A-4EE8-8A1C-6B2F0F55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AB608-A072-4865-BAB0-13146B0E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EE6537-F1F0-4F65-A928-1F9ABE9B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7223C-0292-4F2A-B2E7-6DD48C5C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C5623-C6DB-44C3-980D-4F3EAF749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73FD7E-ADD4-43D2-8217-C21C68B47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F99CB-F783-4BEC-9378-9C3DCB2E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6D0900-659D-4B79-8442-20499ADF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436B01-0851-42F9-B59D-A2A0E857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DEE01-E157-4108-AE4D-FA1E7BBC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5081A-A4BC-422B-A57C-0B137780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41E07D-E134-4438-81E8-CB4F6FDA3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6FD692-0713-4CD0-B90C-02D0BA512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FC5B23-4F88-40B5-BA19-0BE666E50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95831C-AD79-4DA5-A334-16646C6F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B75734-F371-481F-A6B2-87715E79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0D5791-1661-4CD5-9D76-E031448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63314-C1DB-41D5-A4BA-F4DDFC34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3AE870-D09B-4FE7-9771-A8542B88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2DFE4B-3560-4C98-9EF9-818C01FE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CAE157-6F4C-4C6E-9976-2704AEA0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7ED972-A069-41A1-975E-D95554C3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CC925E-9377-4FD5-98FD-4A2F454C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CC18A5-8FE1-4F3C-A75A-8C341EC2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DAD56-EF2C-4D8F-B54A-91992B11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68348-B7E6-4A21-81B4-A1E580A2A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0021D-E8FA-48CC-BDD1-173FF9600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ED476A-FB8D-473F-B35E-FC1FA8DD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9BE66E-80B3-4C12-8195-F3CD7A22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B2112-F029-4787-A579-1B7375E1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CAB1F-EE6C-4A89-A3B5-2978B0B5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86C58D-6881-4795-8A3A-4458D86F3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D565B3-ACF5-4A72-A236-9C2434888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A215EE-2411-4BE0-A155-A1834D51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9113CC-614D-4C3E-8B12-1876E851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03AD8-CEED-4179-8FD1-6C2E29B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A7C172-4288-4FE7-AD99-00D3234A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BB1F96-BFA7-41CA-B779-2C8DD8EE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CAB8FD-9BF1-4954-B16F-4D8241959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D446-FFC4-4726-89F6-F17ACD26BB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8932C3-CB5B-44F2-B74B-7A6B018A4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17FCA-33E7-4102-A4BF-C631C705B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afgarda@itacyl.es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web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sativum.es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E41B9FF-6D47-424C-8FC1-3D07B7924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r="378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7399" y="1315970"/>
            <a:ext cx="7924799" cy="1884239"/>
          </a:xfrm>
          <a:solidFill>
            <a:schemeClr val="bg1">
              <a:alpha val="62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sz="4400" dirty="0"/>
              <a:t>SATIVUM and </a:t>
            </a:r>
            <a:r>
              <a:rPr lang="en-GB" sz="4400" dirty="0"/>
              <a:t>Farm Sustainability tool for nutrient</a:t>
            </a:r>
            <a:r>
              <a:rPr lang="en-US" sz="4400" dirty="0"/>
              <a:t> functionality across Spain</a:t>
            </a:r>
            <a:endParaRPr lang="es-ES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26" y="5526970"/>
            <a:ext cx="5866744" cy="1224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3881432" y="4775791"/>
            <a:ext cx="4143375" cy="40011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2000" dirty="0"/>
              <a:t>David A. Nafría </a:t>
            </a:r>
            <a:r>
              <a:rPr lang="es-ES" sz="2000" dirty="0">
                <a:hlinkClick r:id="rId5"/>
              </a:rPr>
              <a:t>nafgarda@itacyl.es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9846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2D210-46CF-4CF1-859C-389001DCE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785" y="184751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E" b="1" dirty="0"/>
              <a:t>Crop nutrient </a:t>
            </a:r>
            <a:r>
              <a:rPr lang="en-AE" b="1" dirty="0" err="1"/>
              <a:t>budgetting</a:t>
            </a:r>
            <a:r>
              <a:rPr lang="en-AE" b="1" dirty="0"/>
              <a:t> (balance)</a:t>
            </a:r>
          </a:p>
          <a:p>
            <a:r>
              <a:rPr lang="en-AE" dirty="0"/>
              <a:t>API B for crop parameters for nutrition algorithm</a:t>
            </a:r>
          </a:p>
          <a:p>
            <a:r>
              <a:rPr lang="en-AE" dirty="0"/>
              <a:t>API C for nutrient balance calculation </a:t>
            </a:r>
          </a:p>
          <a:p>
            <a:pPr marL="0" indent="0">
              <a:buNone/>
            </a:pPr>
            <a:r>
              <a:rPr lang="en-AE" b="1" dirty="0"/>
              <a:t>Fertilizer recommendation </a:t>
            </a:r>
          </a:p>
          <a:p>
            <a:r>
              <a:rPr lang="en-AE" dirty="0"/>
              <a:t>API D for organic fertilizer listing</a:t>
            </a:r>
          </a:p>
          <a:p>
            <a:r>
              <a:rPr lang="en-AE" dirty="0"/>
              <a:t>API E for inorganic fertilizer listing</a:t>
            </a:r>
          </a:p>
          <a:p>
            <a:r>
              <a:rPr lang="en-AE" dirty="0"/>
              <a:t>API G for automatic fertilizer proposal service</a:t>
            </a:r>
          </a:p>
          <a:p>
            <a:pPr marL="0" indent="0">
              <a:buNone/>
            </a:pPr>
            <a:r>
              <a:rPr lang="en-AE" b="1" dirty="0"/>
              <a:t>Geospatial data services </a:t>
            </a:r>
          </a:p>
          <a:p>
            <a:r>
              <a:rPr lang="en-AE" dirty="0"/>
              <a:t>API A for soil query (from interpolated maps)</a:t>
            </a:r>
          </a:p>
          <a:p>
            <a:r>
              <a:rPr lang="en-AE" dirty="0"/>
              <a:t>API F for N and K content of irrigation water</a:t>
            </a:r>
          </a:p>
          <a:p>
            <a:pPr marL="0" indent="0">
              <a:buNone/>
            </a:pPr>
            <a:r>
              <a:rPr lang="en-AE" b="1" dirty="0"/>
              <a:t>HTML demo interface</a:t>
            </a:r>
            <a:r>
              <a:rPr lang="en-AE" dirty="0"/>
              <a:t>: simple PWA and request sequence documentation</a:t>
            </a:r>
            <a:endParaRPr lang="en-AE" sz="2000" b="1" dirty="0"/>
          </a:p>
          <a:p>
            <a:pPr marL="0" indent="0">
              <a:buNone/>
            </a:pPr>
            <a:endParaRPr lang="en-AE" sz="2000" dirty="0"/>
          </a:p>
          <a:p>
            <a:endParaRPr lang="en-AE" sz="2000" dirty="0"/>
          </a:p>
          <a:p>
            <a:pPr marL="0" indent="0">
              <a:buNone/>
            </a:pPr>
            <a:endParaRPr lang="en-AE" dirty="0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694464B9-9B8A-493A-A241-AD9B2992FC0A}"/>
              </a:ext>
            </a:extLst>
          </p:cNvPr>
          <p:cNvSpPr/>
          <p:nvPr/>
        </p:nvSpPr>
        <p:spPr>
          <a:xfrm>
            <a:off x="7824192" y="2074332"/>
            <a:ext cx="360040" cy="22592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DAE802F5-25B0-41A3-8FE7-96D975FF81FF}"/>
              </a:ext>
            </a:extLst>
          </p:cNvPr>
          <p:cNvSpPr/>
          <p:nvPr/>
        </p:nvSpPr>
        <p:spPr>
          <a:xfrm>
            <a:off x="7824192" y="4710676"/>
            <a:ext cx="360040" cy="9260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8" descr="ArcGIS Server">
            <a:extLst>
              <a:ext uri="{FF2B5EF4-FFF2-40B4-BE49-F238E27FC236}">
                <a16:creationId xmlns:a16="http://schemas.microsoft.com/office/drawing/2014/main" id="{4CED33F3-98A8-4D77-BC65-5F8DE51F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95" y="4851645"/>
            <a:ext cx="1944217" cy="8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m-sal (Tamer S) · GitHub">
            <a:extLst>
              <a:ext uri="{FF2B5EF4-FFF2-40B4-BE49-F238E27FC236}">
                <a16:creationId xmlns:a16="http://schemas.microsoft.com/office/drawing/2014/main" id="{6C7CCE52-0CDF-4D58-8A44-26CF2C82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64" y="2828601"/>
            <a:ext cx="1116243" cy="7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API Specification v3.1.0 | Introduction, Definitions, &amp; More">
            <a:extLst>
              <a:ext uri="{FF2B5EF4-FFF2-40B4-BE49-F238E27FC236}">
                <a16:creationId xmlns:a16="http://schemas.microsoft.com/office/drawing/2014/main" id="{190C1A6E-D8A9-4365-9BB5-4D24A09D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75" y="3658229"/>
            <a:ext cx="1417996" cy="4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D0C6C78-EF60-4A2A-9B20-B135DB8C9F29}"/>
              </a:ext>
            </a:extLst>
          </p:cNvPr>
          <p:cNvSpPr txBox="1"/>
          <p:nvPr/>
        </p:nvSpPr>
        <p:spPr>
          <a:xfrm>
            <a:off x="9770616" y="3718516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latin typeface="Consolas" panose="020B0609020204030204" pitchFamily="49" charset="0"/>
              </a:rPr>
              <a:t>OAS 3.1</a:t>
            </a:r>
            <a:endParaRPr lang="es-ES" sz="1400" dirty="0">
              <a:latin typeface="Consolas" panose="020B0609020204030204" pitchFamily="49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702B6540-A44B-4788-BD6E-A3BB71FB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plethora of API for third parties funded by CAP Coordinating body of Spain (FEGA)</a:t>
            </a:r>
          </a:p>
        </p:txBody>
      </p:sp>
    </p:spTree>
    <p:extLst>
      <p:ext uri="{BB962C8B-B14F-4D97-AF65-F5344CB8AC3E}">
        <p14:creationId xmlns:p14="http://schemas.microsoft.com/office/powerpoint/2010/main" val="239951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88244" y="-52842"/>
            <a:ext cx="10515600" cy="1325563"/>
          </a:xfrm>
        </p:spPr>
        <p:txBody>
          <a:bodyPr/>
          <a:lstStyle/>
          <a:p>
            <a:r>
              <a:rPr lang="en-US" dirty="0"/>
              <a:t>New API schema for third party APPs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2F2E659-D827-46FA-B713-C2A38AFB8D8F}"/>
              </a:ext>
            </a:extLst>
          </p:cNvPr>
          <p:cNvSpPr/>
          <p:nvPr/>
        </p:nvSpPr>
        <p:spPr>
          <a:xfrm>
            <a:off x="5375920" y="1956532"/>
            <a:ext cx="1944216" cy="4643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mirand_private_jwt</a:t>
            </a:r>
            <a:endParaRPr lang="es-ES" sz="1400" dirty="0"/>
          </a:p>
          <a:p>
            <a:pPr algn="ctr"/>
            <a:r>
              <a:rPr lang="es-ES" sz="1400" dirty="0"/>
              <a:t>/</a:t>
            </a:r>
            <a:r>
              <a:rPr lang="es-ES" sz="1400" dirty="0" err="1"/>
              <a:t>mirand_private_jwt</a:t>
            </a:r>
            <a:r>
              <a:rPr lang="es-ES" sz="1400" dirty="0"/>
              <a:t>/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418EB43-F4E0-4052-A95A-FBF36BB47801}"/>
              </a:ext>
            </a:extLst>
          </p:cNvPr>
          <p:cNvSpPr/>
          <p:nvPr/>
        </p:nvSpPr>
        <p:spPr>
          <a:xfrm>
            <a:off x="5375920" y="2676612"/>
            <a:ext cx="1944216" cy="4643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mirand_public_jwt</a:t>
            </a:r>
            <a:br>
              <a:rPr lang="es-ES" sz="1400" dirty="0"/>
            </a:br>
            <a:r>
              <a:rPr lang="es-ES" sz="900" dirty="0">
                <a:latin typeface="Consolas" panose="020B0609020204030204" pitchFamily="49" charset="0"/>
              </a:rPr>
              <a:t>/</a:t>
            </a:r>
            <a:r>
              <a:rPr lang="es-ES" sz="900" dirty="0" err="1">
                <a:latin typeface="Consolas" panose="020B0609020204030204" pitchFamily="49" charset="0"/>
              </a:rPr>
              <a:t>mirand_public_jwt</a:t>
            </a:r>
            <a:r>
              <a:rPr lang="es-ES" sz="900" dirty="0">
                <a:latin typeface="Consolas" panose="020B0609020204030204" pitchFamily="49" charset="0"/>
              </a:rPr>
              <a:t>/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FEB1EE5-71DA-4DE0-841C-208DB60667AD}"/>
              </a:ext>
            </a:extLst>
          </p:cNvPr>
          <p:cNvSpPr/>
          <p:nvPr/>
        </p:nvSpPr>
        <p:spPr>
          <a:xfrm>
            <a:off x="5404610" y="3356992"/>
            <a:ext cx="1944216" cy="46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mirand_public_apikey</a:t>
            </a:r>
            <a:endParaRPr lang="es-ES" sz="1400" dirty="0"/>
          </a:p>
          <a:p>
            <a:pPr algn="ctr"/>
            <a:r>
              <a:rPr lang="es-ES" sz="900" dirty="0">
                <a:latin typeface="Consolas" panose="020B0609020204030204" pitchFamily="49" charset="0"/>
              </a:rPr>
              <a:t>/</a:t>
            </a:r>
            <a:r>
              <a:rPr lang="es-ES" sz="900" dirty="0" err="1">
                <a:latin typeface="Consolas" panose="020B0609020204030204" pitchFamily="49" charset="0"/>
              </a:rPr>
              <a:t>mirand_public_apikey</a:t>
            </a:r>
            <a:r>
              <a:rPr lang="es-ES" sz="900" dirty="0">
                <a:latin typeface="Consolas" panose="020B0609020204030204" pitchFamily="49" charset="0"/>
              </a:rPr>
              <a:t>/</a:t>
            </a: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FFDB7143-4008-4725-B762-AB4EEE42D19A}"/>
              </a:ext>
            </a:extLst>
          </p:cNvPr>
          <p:cNvGrpSpPr/>
          <p:nvPr/>
        </p:nvGrpSpPr>
        <p:grpSpPr>
          <a:xfrm>
            <a:off x="8497458" y="2274605"/>
            <a:ext cx="1825345" cy="1199099"/>
            <a:chOff x="6890030" y="3141356"/>
            <a:chExt cx="1825345" cy="1199099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4432518A-10DD-4D58-9FE6-A2250CEC6BB2}"/>
                </a:ext>
              </a:extLst>
            </p:cNvPr>
            <p:cNvSpPr/>
            <p:nvPr/>
          </p:nvSpPr>
          <p:spPr>
            <a:xfrm>
              <a:off x="7236296" y="3395813"/>
              <a:ext cx="1479079" cy="72548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Mirand</a:t>
              </a:r>
              <a:endParaRPr lang="es-ES" dirty="0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89CA1DA5-6503-4DEB-8FA5-13935BC81AF6}"/>
                </a:ext>
              </a:extLst>
            </p:cNvPr>
            <p:cNvSpPr/>
            <p:nvPr/>
          </p:nvSpPr>
          <p:spPr>
            <a:xfrm>
              <a:off x="6890030" y="3141356"/>
              <a:ext cx="994338" cy="37505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private</a:t>
              </a:r>
              <a:endParaRPr lang="es-ES" dirty="0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C00126A3-A9B4-41B4-A432-B026EB66A083}"/>
                </a:ext>
              </a:extLst>
            </p:cNvPr>
            <p:cNvSpPr/>
            <p:nvPr/>
          </p:nvSpPr>
          <p:spPr>
            <a:xfrm>
              <a:off x="6890030" y="3965402"/>
              <a:ext cx="994338" cy="37505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public</a:t>
              </a:r>
              <a:endParaRPr lang="es-ES" dirty="0"/>
            </a:p>
          </p:txBody>
        </p:sp>
      </p:grp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7831611A-96D1-4110-9360-5A622D57D08F}"/>
              </a:ext>
            </a:extLst>
          </p:cNvPr>
          <p:cNvCxnSpPr>
            <a:stCxn id="6" idx="3"/>
            <a:endCxn id="16" idx="1"/>
          </p:cNvCxnSpPr>
          <p:nvPr/>
        </p:nvCxnSpPr>
        <p:spPr>
          <a:xfrm>
            <a:off x="7320137" y="2188711"/>
            <a:ext cx="1177321" cy="273421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201A258B-563B-4B91-BF01-E81A3D9302D9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>
            <a:off x="7320137" y="2908791"/>
            <a:ext cx="1177321" cy="377387"/>
          </a:xfrm>
          <a:prstGeom prst="bentConnector3">
            <a:avLst>
              <a:gd name="adj1" fmla="val 50713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228B5573-C841-4F1B-8CB0-5D9709DA2F27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7348827" y="3286178"/>
            <a:ext cx="1148631" cy="30299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479C2FBC-4664-43C0-9504-0DF0C9AE1F3B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3976446" y="3451274"/>
            <a:ext cx="1428164" cy="13789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DC28204A-3ED7-4163-992C-CFD5DCAB3CD8}"/>
              </a:ext>
            </a:extLst>
          </p:cNvPr>
          <p:cNvSpPr/>
          <p:nvPr/>
        </p:nvSpPr>
        <p:spPr>
          <a:xfrm>
            <a:off x="5375920" y="1247976"/>
            <a:ext cx="1944216" cy="46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fertilicalc_public_apikey</a:t>
            </a:r>
            <a:br>
              <a:rPr lang="es-ES" sz="1200" dirty="0"/>
            </a:br>
            <a:r>
              <a:rPr lang="es-ES" sz="900" dirty="0">
                <a:latin typeface="Consolas" panose="020B0609020204030204" pitchFamily="49" charset="0"/>
              </a:rPr>
              <a:t>/</a:t>
            </a:r>
            <a:r>
              <a:rPr lang="es-ES" sz="900" dirty="0" err="1">
                <a:latin typeface="Consolas" panose="020B0609020204030204" pitchFamily="49" charset="0"/>
              </a:rPr>
              <a:t>fertilicalc</a:t>
            </a:r>
            <a:r>
              <a:rPr lang="es-ES" sz="900" dirty="0">
                <a:latin typeface="Consolas" panose="020B0609020204030204" pitchFamily="49" charset="0"/>
              </a:rPr>
              <a:t>/</a:t>
            </a:r>
          </a:p>
        </p:txBody>
      </p:sp>
      <p:grpSp>
        <p:nvGrpSpPr>
          <p:cNvPr id="75" name="Grupo 74">
            <a:extLst>
              <a:ext uri="{FF2B5EF4-FFF2-40B4-BE49-F238E27FC236}">
                <a16:creationId xmlns:a16="http://schemas.microsoft.com/office/drawing/2014/main" id="{69E94455-0FAC-4A97-92EB-8107C4276B63}"/>
              </a:ext>
            </a:extLst>
          </p:cNvPr>
          <p:cNvGrpSpPr/>
          <p:nvPr/>
        </p:nvGrpSpPr>
        <p:grpSpPr>
          <a:xfrm>
            <a:off x="8466044" y="1326625"/>
            <a:ext cx="1817305" cy="784987"/>
            <a:chOff x="6932462" y="4573374"/>
            <a:chExt cx="1817305" cy="903837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317ADCA1-6F37-4A3E-8960-51E23ECA118D}"/>
                </a:ext>
              </a:extLst>
            </p:cNvPr>
            <p:cNvSpPr/>
            <p:nvPr/>
          </p:nvSpPr>
          <p:spPr>
            <a:xfrm>
              <a:off x="7270688" y="4751724"/>
              <a:ext cx="1479079" cy="72548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Fertilicalc</a:t>
              </a:r>
              <a:endParaRPr lang="es-ES" dirty="0"/>
            </a:p>
          </p:txBody>
        </p:sp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6401BF23-55BB-4C9C-85B6-5BAD8D0EF793}"/>
                </a:ext>
              </a:extLst>
            </p:cNvPr>
            <p:cNvSpPr/>
            <p:nvPr/>
          </p:nvSpPr>
          <p:spPr>
            <a:xfrm>
              <a:off x="6932462" y="4573374"/>
              <a:ext cx="994338" cy="37505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public</a:t>
              </a:r>
              <a:endParaRPr lang="es-ES" dirty="0"/>
            </a:p>
          </p:txBody>
        </p:sp>
      </p:grp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991861D-3BEA-4747-84AC-344B4E60EA9D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7320137" y="1480154"/>
            <a:ext cx="1145907" cy="93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14349E0F-3399-4083-8C2B-704DA13BB749}"/>
              </a:ext>
            </a:extLst>
          </p:cNvPr>
          <p:cNvCxnSpPr>
            <a:cxnSpLocks/>
            <a:stCxn id="18" idx="3"/>
            <a:endCxn id="39" idx="1"/>
          </p:cNvCxnSpPr>
          <p:nvPr/>
        </p:nvCxnSpPr>
        <p:spPr>
          <a:xfrm flipV="1">
            <a:off x="3976446" y="1480155"/>
            <a:ext cx="1399474" cy="197111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ArcGIS Server">
            <a:extLst>
              <a:ext uri="{FF2B5EF4-FFF2-40B4-BE49-F238E27FC236}">
                <a16:creationId xmlns:a16="http://schemas.microsoft.com/office/drawing/2014/main" id="{C04D2240-51AC-4A15-86E2-A111A71B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62" y="4797152"/>
            <a:ext cx="1944217" cy="8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:a16="http://schemas.microsoft.com/office/drawing/2014/main" id="{1477C10B-3AFD-4E8B-AEC8-24E0E63CB0B3}"/>
              </a:ext>
            </a:extLst>
          </p:cNvPr>
          <p:cNvGrpSpPr/>
          <p:nvPr/>
        </p:nvGrpSpPr>
        <p:grpSpPr>
          <a:xfrm>
            <a:off x="1797179" y="2898168"/>
            <a:ext cx="2376264" cy="2763081"/>
            <a:chOff x="827584" y="3448959"/>
            <a:chExt cx="2376264" cy="2763081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5707BC3B-222B-4B8D-AB7E-9A8FF80D6FFB}"/>
                </a:ext>
              </a:extLst>
            </p:cNvPr>
            <p:cNvSpPr/>
            <p:nvPr/>
          </p:nvSpPr>
          <p:spPr>
            <a:xfrm>
              <a:off x="1062635" y="3769887"/>
              <a:ext cx="1944216" cy="4643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err="1"/>
                <a:t>sativum_apikey</a:t>
              </a:r>
              <a:endParaRPr lang="es-ES" sz="1400" dirty="0"/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11D952EF-8DDD-4113-A760-F23A2567AD87}"/>
                </a:ext>
              </a:extLst>
            </p:cNvPr>
            <p:cNvSpPr/>
            <p:nvPr/>
          </p:nvSpPr>
          <p:spPr>
            <a:xfrm>
              <a:off x="1062635" y="4987904"/>
              <a:ext cx="1944216" cy="46435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Servicios de Datos </a:t>
              </a:r>
              <a:r>
                <a:rPr lang="es-ES" sz="1400" dirty="0" err="1"/>
                <a:t>Sativum</a:t>
              </a:r>
              <a:r>
                <a:rPr lang="es-ES" sz="1400" dirty="0"/>
                <a:t> (</a:t>
              </a:r>
              <a:r>
                <a:rPr lang="es-ES" sz="1400" dirty="0" err="1"/>
                <a:t>sativum</a:t>
              </a:r>
              <a:r>
                <a:rPr lang="es-ES" sz="1400" dirty="0"/>
                <a:t>-geos)</a:t>
              </a:r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51F19B8A-1D6E-430F-B0BF-439BCD27A880}"/>
                </a:ext>
              </a:extLst>
            </p:cNvPr>
            <p:cNvSpPr/>
            <p:nvPr/>
          </p:nvSpPr>
          <p:spPr>
            <a:xfrm>
              <a:off x="827584" y="3448959"/>
              <a:ext cx="2376264" cy="2763081"/>
            </a:xfrm>
            <a:prstGeom prst="round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756DCBA5-6C7E-4AF5-9E87-6328202130B3}"/>
                </a:ext>
              </a:extLst>
            </p:cNvPr>
            <p:cNvSpPr txBox="1"/>
            <p:nvPr/>
          </p:nvSpPr>
          <p:spPr>
            <a:xfrm>
              <a:off x="1165964" y="5794844"/>
              <a:ext cx="1584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/>
                <a:t>Public</a:t>
              </a:r>
              <a:r>
                <a:rPr lang="es-ES" sz="1600" dirty="0"/>
                <a:t> </a:t>
              </a:r>
              <a:r>
                <a:rPr lang="es-ES" sz="1600" dirty="0" err="1"/>
                <a:t>catalog</a:t>
              </a:r>
              <a:endParaRPr lang="es-ES" sz="1600" dirty="0"/>
            </a:p>
          </p:txBody>
        </p:sp>
      </p:grp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4ED4CA19-3AD7-49FD-A884-8669AFED8CC1}"/>
              </a:ext>
            </a:extLst>
          </p:cNvPr>
          <p:cNvCxnSpPr>
            <a:cxnSpLocks/>
            <a:stCxn id="53" idx="3"/>
            <a:endCxn id="1032" idx="1"/>
          </p:cNvCxnSpPr>
          <p:nvPr/>
        </p:nvCxnSpPr>
        <p:spPr>
          <a:xfrm>
            <a:off x="3976447" y="4669290"/>
            <a:ext cx="4600915" cy="562810"/>
          </a:xfrm>
          <a:prstGeom prst="bentConnector3">
            <a:avLst>
              <a:gd name="adj1" fmla="val 22468"/>
            </a:avLst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AB172CAE-D325-45DD-A67F-7E846A2F9E06}"/>
              </a:ext>
            </a:extLst>
          </p:cNvPr>
          <p:cNvSpPr/>
          <p:nvPr/>
        </p:nvSpPr>
        <p:spPr>
          <a:xfrm>
            <a:off x="8847222" y="4174265"/>
            <a:ext cx="1479079" cy="5230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 err="1"/>
              <a:t>Third-party</a:t>
            </a:r>
            <a:r>
              <a:rPr lang="es-ES" sz="1100" b="1" dirty="0"/>
              <a:t>:</a:t>
            </a:r>
            <a:br>
              <a:rPr lang="es-ES" sz="1050" dirty="0"/>
            </a:br>
            <a:r>
              <a:rPr lang="es-ES" sz="1050" dirty="0" err="1"/>
              <a:t>aemet</a:t>
            </a:r>
            <a:r>
              <a:rPr lang="es-ES" sz="1050" dirty="0"/>
              <a:t>, </a:t>
            </a:r>
            <a:r>
              <a:rPr lang="es-ES" sz="1050" dirty="0" err="1"/>
              <a:t>openweather</a:t>
            </a:r>
            <a:endParaRPr lang="es-ES" sz="1050" dirty="0"/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1BC3507E-B24D-4672-B791-7C192CD84720}"/>
              </a:ext>
            </a:extLst>
          </p:cNvPr>
          <p:cNvSpPr/>
          <p:nvPr/>
        </p:nvSpPr>
        <p:spPr>
          <a:xfrm>
            <a:off x="5375920" y="4204640"/>
            <a:ext cx="1944216" cy="4643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mirand_thirdparty_jwt</a:t>
            </a:r>
            <a:endParaRPr lang="es-ES" sz="1400" dirty="0"/>
          </a:p>
        </p:txBody>
      </p: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11F327CA-1B95-4281-B66D-5214D767E584}"/>
              </a:ext>
            </a:extLst>
          </p:cNvPr>
          <p:cNvCxnSpPr>
            <a:cxnSpLocks/>
            <a:stCxn id="68" idx="3"/>
            <a:endCxn id="67" idx="1"/>
          </p:cNvCxnSpPr>
          <p:nvPr/>
        </p:nvCxnSpPr>
        <p:spPr>
          <a:xfrm flipV="1">
            <a:off x="7320137" y="4435806"/>
            <a:ext cx="1527085" cy="10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0" name="Rectángulo: esquinas redondeadas 99">
            <a:extLst>
              <a:ext uri="{FF2B5EF4-FFF2-40B4-BE49-F238E27FC236}">
                <a16:creationId xmlns:a16="http://schemas.microsoft.com/office/drawing/2014/main" id="{5EDA94FE-B170-4FDE-AD87-6775467ACCC9}"/>
              </a:ext>
            </a:extLst>
          </p:cNvPr>
          <p:cNvSpPr/>
          <p:nvPr/>
        </p:nvSpPr>
        <p:spPr>
          <a:xfrm>
            <a:off x="2052795" y="2060848"/>
            <a:ext cx="1706533" cy="4643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Sativum</a:t>
            </a:r>
            <a:r>
              <a:rPr lang="es-ES" sz="1400" dirty="0"/>
              <a:t> App</a:t>
            </a:r>
          </a:p>
          <a:p>
            <a:pPr algn="ctr"/>
            <a:r>
              <a:rPr lang="es-ES" sz="1400" dirty="0"/>
              <a:t>/</a:t>
            </a:r>
            <a:r>
              <a:rPr lang="es-ES" sz="1400" dirty="0" err="1"/>
              <a:t>sativum</a:t>
            </a:r>
            <a:r>
              <a:rPr lang="es-ES" sz="1400" dirty="0"/>
              <a:t>/</a:t>
            </a:r>
          </a:p>
        </p:txBody>
      </p:sp>
      <p:cxnSp>
        <p:nvCxnSpPr>
          <p:cNvPr id="103" name="Conector: angular 102">
            <a:extLst>
              <a:ext uri="{FF2B5EF4-FFF2-40B4-BE49-F238E27FC236}">
                <a16:creationId xmlns:a16="http://schemas.microsoft.com/office/drawing/2014/main" id="{348A4B83-F4DF-4206-9D8B-D89EB9B55B92}"/>
              </a:ext>
            </a:extLst>
          </p:cNvPr>
          <p:cNvCxnSpPr>
            <a:cxnSpLocks/>
            <a:stCxn id="100" idx="3"/>
            <a:endCxn id="6" idx="1"/>
          </p:cNvCxnSpPr>
          <p:nvPr/>
        </p:nvCxnSpPr>
        <p:spPr>
          <a:xfrm flipV="1">
            <a:off x="3759328" y="2188710"/>
            <a:ext cx="1616593" cy="104316"/>
          </a:xfrm>
          <a:prstGeom prst="bentConnector3">
            <a:avLst>
              <a:gd name="adj1" fmla="val 65568"/>
            </a:avLst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Conector: angular 110">
            <a:extLst>
              <a:ext uri="{FF2B5EF4-FFF2-40B4-BE49-F238E27FC236}">
                <a16:creationId xmlns:a16="http://schemas.microsoft.com/office/drawing/2014/main" id="{B8777E73-4DC9-49B7-B8A5-09F0FDACF179}"/>
              </a:ext>
            </a:extLst>
          </p:cNvPr>
          <p:cNvCxnSpPr>
            <a:cxnSpLocks/>
            <a:stCxn id="100" idx="3"/>
            <a:endCxn id="15" idx="1"/>
          </p:cNvCxnSpPr>
          <p:nvPr/>
        </p:nvCxnSpPr>
        <p:spPr>
          <a:xfrm>
            <a:off x="3759328" y="2293026"/>
            <a:ext cx="1616593" cy="615764"/>
          </a:xfrm>
          <a:prstGeom prst="bentConnector3">
            <a:avLst>
              <a:gd name="adj1" fmla="val 66087"/>
            </a:avLst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5" name="Conector: angular 124">
            <a:extLst>
              <a:ext uri="{FF2B5EF4-FFF2-40B4-BE49-F238E27FC236}">
                <a16:creationId xmlns:a16="http://schemas.microsoft.com/office/drawing/2014/main" id="{5E72A8B4-8BEB-4D22-A6AA-F4F535EADF84}"/>
              </a:ext>
            </a:extLst>
          </p:cNvPr>
          <p:cNvCxnSpPr>
            <a:cxnSpLocks/>
            <a:stCxn id="100" idx="3"/>
            <a:endCxn id="68" idx="1"/>
          </p:cNvCxnSpPr>
          <p:nvPr/>
        </p:nvCxnSpPr>
        <p:spPr>
          <a:xfrm>
            <a:off x="3759328" y="2293026"/>
            <a:ext cx="1616593" cy="2143792"/>
          </a:xfrm>
          <a:prstGeom prst="bentConnector3">
            <a:avLst>
              <a:gd name="adj1" fmla="val 66087"/>
            </a:avLst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1227A7C7-295D-4835-A667-F6E7EC18C9A7}"/>
              </a:ext>
            </a:extLst>
          </p:cNvPr>
          <p:cNvSpPr/>
          <p:nvPr/>
        </p:nvSpPr>
        <p:spPr>
          <a:xfrm>
            <a:off x="4667236" y="530120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900" dirty="0">
                <a:latin typeface="Consolas" panose="020B0609020204030204" pitchFamily="49" charset="0"/>
              </a:rPr>
              <a:t>https://servicios.itacyl.es/arcgis/rest/services/mirand</a:t>
            </a:r>
          </a:p>
        </p:txBody>
      </p:sp>
      <p:pic>
        <p:nvPicPr>
          <p:cNvPr id="1024" name="Imagen 1023">
            <a:extLst>
              <a:ext uri="{FF2B5EF4-FFF2-40B4-BE49-F238E27FC236}">
                <a16:creationId xmlns:a16="http://schemas.microsoft.com/office/drawing/2014/main" id="{D18A130E-9032-469E-BC5C-170788911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703" y="5547766"/>
            <a:ext cx="2125119" cy="1181171"/>
          </a:xfrm>
          <a:prstGeom prst="rect">
            <a:avLst/>
          </a:prstGeom>
        </p:spPr>
      </p:pic>
      <p:sp>
        <p:nvSpPr>
          <p:cNvPr id="138" name="Rectángulo: esquinas redondeadas 137">
            <a:extLst>
              <a:ext uri="{FF2B5EF4-FFF2-40B4-BE49-F238E27FC236}">
                <a16:creationId xmlns:a16="http://schemas.microsoft.com/office/drawing/2014/main" id="{C0612101-97FC-4A69-9DE4-C1D0DAA0FC82}"/>
              </a:ext>
            </a:extLst>
          </p:cNvPr>
          <p:cNvSpPr/>
          <p:nvPr/>
        </p:nvSpPr>
        <p:spPr>
          <a:xfrm>
            <a:off x="8843724" y="3696199"/>
            <a:ext cx="1479078" cy="4107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dirty="0" err="1"/>
              <a:t>satgeo</a:t>
            </a:r>
            <a:r>
              <a:rPr lang="es-ES" sz="1050" dirty="0"/>
              <a:t>, </a:t>
            </a:r>
            <a:r>
              <a:rPr lang="es-ES" sz="1050" dirty="0" err="1"/>
              <a:t>uqserv</a:t>
            </a:r>
            <a:r>
              <a:rPr lang="es-ES" sz="1050" dirty="0"/>
              <a:t>, </a:t>
            </a:r>
            <a:r>
              <a:rPr lang="es-ES" sz="1050" dirty="0" err="1"/>
              <a:t>gambit</a:t>
            </a:r>
            <a:endParaRPr lang="es-ES" sz="1050" dirty="0"/>
          </a:p>
        </p:txBody>
      </p:sp>
      <p:pic>
        <p:nvPicPr>
          <p:cNvPr id="57" name="Picture 6" descr="OpenAPI Specification v3.1.0 | Introduction, Definitions, &amp; More">
            <a:extLst>
              <a:ext uri="{FF2B5EF4-FFF2-40B4-BE49-F238E27FC236}">
                <a16:creationId xmlns:a16="http://schemas.microsoft.com/office/drawing/2014/main" id="{845019C4-0DEF-45FD-82B8-55E62F9A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08" y="3717032"/>
            <a:ext cx="1070599" cy="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ArcGIS Server">
            <a:extLst>
              <a:ext uri="{FF2B5EF4-FFF2-40B4-BE49-F238E27FC236}">
                <a16:creationId xmlns:a16="http://schemas.microsoft.com/office/drawing/2014/main" id="{94467A6C-AC74-4A7D-AC46-B61B6484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43" y="5639845"/>
            <a:ext cx="889725" cy="3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4" descr="Key, security, Access, Keys, hotel, Accessibility, Door Key icon">
            <a:extLst>
              <a:ext uri="{FF2B5EF4-FFF2-40B4-BE49-F238E27FC236}">
                <a16:creationId xmlns:a16="http://schemas.microsoft.com/office/drawing/2014/main" id="{DD4DF918-6A92-4643-80C1-71DB20431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AutoShape 6" descr="Key, security, Access, Keys, hotel, Accessibility, Door Key icon">
            <a:extLst>
              <a:ext uri="{FF2B5EF4-FFF2-40B4-BE49-F238E27FC236}">
                <a16:creationId xmlns:a16="http://schemas.microsoft.com/office/drawing/2014/main" id="{C83A7EB9-211E-4BF6-BDB8-F9222A6AD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D31C250-306E-449E-8071-8AFF64773EC6}"/>
              </a:ext>
            </a:extLst>
          </p:cNvPr>
          <p:cNvGrpSpPr/>
          <p:nvPr/>
        </p:nvGrpSpPr>
        <p:grpSpPr>
          <a:xfrm>
            <a:off x="2344234" y="5716074"/>
            <a:ext cx="1375503" cy="761172"/>
            <a:chOff x="726877" y="5716074"/>
            <a:chExt cx="1375503" cy="761172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1A6C3817-46B1-4AF8-8275-9AB978036D7C}"/>
                </a:ext>
              </a:extLst>
            </p:cNvPr>
            <p:cNvGrpSpPr/>
            <p:nvPr/>
          </p:nvGrpSpPr>
          <p:grpSpPr>
            <a:xfrm>
              <a:off x="726877" y="5716074"/>
              <a:ext cx="1252990" cy="761172"/>
              <a:chOff x="520470" y="1340585"/>
              <a:chExt cx="1598416" cy="930301"/>
            </a:xfrm>
          </p:grpSpPr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C6641291-12A9-40FD-A9C2-F8CF9B6669AF}"/>
                  </a:ext>
                </a:extLst>
              </p:cNvPr>
              <p:cNvSpPr/>
              <p:nvPr/>
            </p:nvSpPr>
            <p:spPr>
              <a:xfrm>
                <a:off x="520470" y="1340585"/>
                <a:ext cx="1598416" cy="8894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58F70FC-E9AE-4A36-8A83-8EFB5C1620F5}"/>
                  </a:ext>
                </a:extLst>
              </p:cNvPr>
              <p:cNvSpPr txBox="1"/>
              <p:nvPr/>
            </p:nvSpPr>
            <p:spPr>
              <a:xfrm>
                <a:off x="761923" y="1951147"/>
                <a:ext cx="1016735" cy="319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100" b="1" dirty="0">
                    <a:solidFill>
                      <a:schemeClr val="bg1"/>
                    </a:solidFill>
                  </a:rPr>
                  <a:t>Dev Portal</a:t>
                </a:r>
                <a:endParaRPr lang="es-ES" sz="11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05249608-2EA1-457E-9FE6-8E36CFDC2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162" y="5776452"/>
              <a:ext cx="345218" cy="345218"/>
            </a:xfrm>
            <a:prstGeom prst="rect">
              <a:avLst/>
            </a:prstGeom>
          </p:spPr>
        </p:pic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57132487-A445-472D-AF33-9DD77D4EC2E2}"/>
              </a:ext>
            </a:extLst>
          </p:cNvPr>
          <p:cNvGrpSpPr/>
          <p:nvPr/>
        </p:nvGrpSpPr>
        <p:grpSpPr>
          <a:xfrm>
            <a:off x="4180841" y="1247977"/>
            <a:ext cx="510457" cy="5264531"/>
            <a:chOff x="2656840" y="1247976"/>
            <a:chExt cx="510457" cy="5264531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D007B201-FA1A-4826-BA87-ADCF186D03B4}"/>
                </a:ext>
              </a:extLst>
            </p:cNvPr>
            <p:cNvGrpSpPr/>
            <p:nvPr/>
          </p:nvGrpSpPr>
          <p:grpSpPr>
            <a:xfrm>
              <a:off x="2721608" y="1247976"/>
              <a:ext cx="410231" cy="5128588"/>
              <a:chOff x="2721608" y="1247976"/>
              <a:chExt cx="410231" cy="5128588"/>
            </a:xfrm>
          </p:grpSpPr>
          <p:sp>
            <p:nvSpPr>
              <p:cNvPr id="115" name="Rectángulo 114">
                <a:extLst>
                  <a:ext uri="{FF2B5EF4-FFF2-40B4-BE49-F238E27FC236}">
                    <a16:creationId xmlns:a16="http://schemas.microsoft.com/office/drawing/2014/main" id="{4E3214FD-9708-482C-B968-9ACDBD4DF680}"/>
                  </a:ext>
                </a:extLst>
              </p:cNvPr>
              <p:cNvSpPr/>
              <p:nvPr/>
            </p:nvSpPr>
            <p:spPr>
              <a:xfrm>
                <a:off x="2771955" y="1247976"/>
                <a:ext cx="287877" cy="5128588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  <a:alpha val="17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21" name="Picture 2" descr="Icono tyk, logo">
                <a:extLst>
                  <a:ext uri="{FF2B5EF4-FFF2-40B4-BE49-F238E27FC236}">
                    <a16:creationId xmlns:a16="http://schemas.microsoft.com/office/drawing/2014/main" id="{BB6CA5CA-B3B5-42BC-A0A7-EFE78A5D29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516493" y="5414045"/>
                <a:ext cx="820461" cy="410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0102193-08A0-4E4D-A40C-4ECE15A4AA6B}"/>
                  </a:ext>
                </a:extLst>
              </p:cNvPr>
              <p:cNvSpPr txBox="1"/>
              <p:nvPr/>
            </p:nvSpPr>
            <p:spPr>
              <a:xfrm rot="16200000">
                <a:off x="2430653" y="4543179"/>
                <a:ext cx="9701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600" dirty="0">
                    <a:latin typeface="Consolas" panose="020B0609020204030204" pitchFamily="49" charset="0"/>
                  </a:rPr>
                  <a:t>Gateway</a:t>
                </a:r>
                <a:endParaRPr lang="es-ES" sz="1600" dirty="0">
                  <a:latin typeface="Consolas" panose="020B0609020204030204" pitchFamily="49" charset="0"/>
                </a:endParaRPr>
              </a:p>
            </p:txBody>
          </p:sp>
        </p:grpSp>
        <p:pic>
          <p:nvPicPr>
            <p:cNvPr id="2064" name="Picture 16" descr="lock Vector Icons free download in SVG, PNG Format">
              <a:extLst>
                <a:ext uri="{FF2B5EF4-FFF2-40B4-BE49-F238E27FC236}">
                  <a16:creationId xmlns:a16="http://schemas.microsoft.com/office/drawing/2014/main" id="{3E8725EB-EE6A-4E26-B1CF-FC52DCEE5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840" y="6002050"/>
              <a:ext cx="510457" cy="510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8" descr="ArcGIS Server">
            <a:extLst>
              <a:ext uri="{FF2B5EF4-FFF2-40B4-BE49-F238E27FC236}">
                <a16:creationId xmlns:a16="http://schemas.microsoft.com/office/drawing/2014/main" id="{8F33335E-985D-4D01-9E3D-79DBCD2F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38" y="4906176"/>
            <a:ext cx="896380" cy="4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5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560D57-D4C3-4FB3-A640-4C9DBC6FD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r="378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BBC3D6-6E41-4613-AD7F-C465CFC2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33713" cy="906463"/>
          </a:xfrm>
          <a:solidFill>
            <a:schemeClr val="bg1">
              <a:alpha val="62000"/>
            </a:schemeClr>
          </a:solidFill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DB838-FE58-43C2-8A93-0F78FD799F7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Sativum complies the Farm Sustainability Tool for Nutrients requirements in Spain.</a:t>
            </a:r>
          </a:p>
          <a:p>
            <a:r>
              <a:rPr lang="en-GB" dirty="0"/>
              <a:t>The tool is built on top of IACS data sharing and includes DSS, remote sensing monitoring and digital field book for farmers in a easy environment.</a:t>
            </a:r>
          </a:p>
          <a:p>
            <a:r>
              <a:rPr lang="en-GB" dirty="0"/>
              <a:t>Elements of nutrition budgeting are being opened for third parties using a defined API catalogue.</a:t>
            </a:r>
          </a:p>
          <a:p>
            <a:r>
              <a:rPr lang="en-GB" dirty="0"/>
              <a:t>Commercial and public digital field book Apps will have the possibility to include </a:t>
            </a:r>
            <a:r>
              <a:rPr lang="en-GB" dirty="0" err="1"/>
              <a:t>FaST</a:t>
            </a:r>
            <a:r>
              <a:rPr lang="en-GB" dirty="0"/>
              <a:t> functionality all over Spain.</a:t>
            </a:r>
          </a:p>
          <a:p>
            <a:r>
              <a:rPr lang="en-GB" dirty="0"/>
              <a:t>A step forward WRT </a:t>
            </a:r>
            <a:r>
              <a:rPr lang="en-GB" dirty="0" err="1"/>
              <a:t>FaST</a:t>
            </a:r>
            <a:r>
              <a:rPr lang="en-GB" dirty="0"/>
              <a:t>: </a:t>
            </a:r>
            <a:r>
              <a:rPr lang="en-GB" b="1" dirty="0"/>
              <a:t>Digital field book allows to store nutrient budgeting in the IACS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91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EA1A7-DC7A-40A8-9E07-5A84A2CE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8242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Sativum is a free public APP for agronomic advise based on agricultural parcels from IACS (shared data) with:</a:t>
            </a:r>
          </a:p>
          <a:p>
            <a:pPr lvl="1"/>
            <a:r>
              <a:rPr lang="en-GB" dirty="0"/>
              <a:t>Copernicus satellite (and aerial) data</a:t>
            </a:r>
          </a:p>
          <a:p>
            <a:pPr lvl="1"/>
            <a:r>
              <a:rPr lang="en-GB" dirty="0"/>
              <a:t>Public Soil data(0,3 samples/km2 density)</a:t>
            </a:r>
          </a:p>
          <a:p>
            <a:pPr lvl="1"/>
            <a:r>
              <a:rPr lang="en-GB" dirty="0"/>
              <a:t>Public Climate/</a:t>
            </a:r>
            <a:r>
              <a:rPr lang="en-GB" dirty="0" err="1"/>
              <a:t>meteo</a:t>
            </a:r>
            <a:r>
              <a:rPr lang="en-GB" dirty="0"/>
              <a:t> data (0,002 stations /km2)</a:t>
            </a:r>
          </a:p>
          <a:p>
            <a:r>
              <a:rPr lang="en-GB" dirty="0"/>
              <a:t>Decision support systems integrated:</a:t>
            </a:r>
          </a:p>
          <a:p>
            <a:pPr lvl="1"/>
            <a:r>
              <a:rPr lang="en-GB" b="1" dirty="0"/>
              <a:t>Crop nutrition (</a:t>
            </a:r>
            <a:r>
              <a:rPr lang="en-GB" b="1" dirty="0" err="1"/>
              <a:t>FaST</a:t>
            </a:r>
            <a:r>
              <a:rPr lang="en-GB" b="1" dirty="0"/>
              <a:t>)</a:t>
            </a:r>
          </a:p>
          <a:p>
            <a:pPr lvl="1"/>
            <a:r>
              <a:rPr lang="en-GB" b="1" dirty="0"/>
              <a:t>Variable Rate Application</a:t>
            </a:r>
          </a:p>
          <a:p>
            <a:pPr lvl="1"/>
            <a:r>
              <a:rPr lang="en-GB" dirty="0"/>
              <a:t>Pest management</a:t>
            </a:r>
          </a:p>
          <a:p>
            <a:pPr lvl="1"/>
            <a:r>
              <a:rPr lang="en-GB" dirty="0"/>
              <a:t>More to come (irrigation)</a:t>
            </a:r>
          </a:p>
          <a:p>
            <a:r>
              <a:rPr lang="en-GB" dirty="0"/>
              <a:t>Compatible with Spanish digital field Book (CUE)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8E81FF-9F41-450A-9D79-FD6630CC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969" y="681037"/>
            <a:ext cx="3903725" cy="82289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D4DA753-CD93-4854-AA85-AE74A4A78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4200" y="681037"/>
            <a:ext cx="4794006" cy="68580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F5AFDAEF-AB44-4751-B000-15C547BEB2E6}"/>
              </a:ext>
            </a:extLst>
          </p:cNvPr>
          <p:cNvGrpSpPr/>
          <p:nvPr/>
        </p:nvGrpSpPr>
        <p:grpSpPr>
          <a:xfrm>
            <a:off x="2195606" y="6139302"/>
            <a:ext cx="3473430" cy="681037"/>
            <a:chOff x="1308100" y="4838700"/>
            <a:chExt cx="3473430" cy="88900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5355FE70-5E66-4C98-8214-BB561F78923A}"/>
                </a:ext>
              </a:extLst>
            </p:cNvPr>
            <p:cNvSpPr/>
            <p:nvPr/>
          </p:nvSpPr>
          <p:spPr>
            <a:xfrm>
              <a:off x="1308100" y="4838700"/>
              <a:ext cx="3413934" cy="889000"/>
            </a:xfrm>
            <a:prstGeom prst="roundRect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hlinkClick r:id="rId5"/>
              <a:extLst>
                <a:ext uri="{FF2B5EF4-FFF2-40B4-BE49-F238E27FC236}">
                  <a16:creationId xmlns:a16="http://schemas.microsoft.com/office/drawing/2014/main" id="{C30DB591-1C71-49AE-B381-AB05249D73D9}"/>
                </a:ext>
              </a:extLst>
            </p:cNvPr>
            <p:cNvSpPr/>
            <p:nvPr/>
          </p:nvSpPr>
          <p:spPr>
            <a:xfrm>
              <a:off x="1319813" y="5052367"/>
              <a:ext cx="34617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/>
                <a:t>https://www.sativum.es/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2D8CCE18-052A-43F9-8811-98C3CB744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8462" y="8153399"/>
            <a:ext cx="4906108" cy="685800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2D54519-C8B5-463A-B7FF-026E688C8CCE}"/>
              </a:ext>
            </a:extLst>
          </p:cNvPr>
          <p:cNvGrpSpPr/>
          <p:nvPr/>
        </p:nvGrpSpPr>
        <p:grpSpPr>
          <a:xfrm>
            <a:off x="7026442" y="0"/>
            <a:ext cx="5303243" cy="8341980"/>
            <a:chOff x="573681" y="-17780"/>
            <a:chExt cx="5303243" cy="834198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E4F03B72-DEC1-4DE8-82BA-0BFEDA01E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07" t="8403" r="1989" b="64564"/>
            <a:stretch/>
          </p:blipFill>
          <p:spPr>
            <a:xfrm>
              <a:off x="600073" y="-17780"/>
              <a:ext cx="5238751" cy="203454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DE36817-787B-4E4B-9ADF-AD629A52B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1" t="18642" r="2284"/>
            <a:stretch/>
          </p:blipFill>
          <p:spPr>
            <a:xfrm>
              <a:off x="600074" y="2138362"/>
              <a:ext cx="5276850" cy="6185838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EF99FC4-CA60-4AAE-A97F-2B9866FC2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618"/>
            <a:stretch/>
          </p:blipFill>
          <p:spPr>
            <a:xfrm>
              <a:off x="573681" y="316862"/>
              <a:ext cx="2309802" cy="1699897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4E4277A-9E71-4D5C-895C-7DFFB1E08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24" t="54107" r="1989" b="43014"/>
            <a:stretch/>
          </p:blipFill>
          <p:spPr>
            <a:xfrm>
              <a:off x="627433" y="1953975"/>
              <a:ext cx="5184030" cy="21669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EEFD514-5930-496F-A9F6-6269C437A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0850" t="12690" r="2873" b="47823"/>
            <a:stretch/>
          </p:blipFill>
          <p:spPr>
            <a:xfrm>
              <a:off x="4895852" y="316863"/>
              <a:ext cx="876301" cy="297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43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F913DA4-DE72-4EFC-83D0-814F1DC28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03" r="1989"/>
          <a:stretch/>
        </p:blipFill>
        <p:spPr>
          <a:xfrm>
            <a:off x="561975" y="-17781"/>
            <a:ext cx="5276850" cy="68935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D8CCE18-052A-43F9-8811-98C3CB7446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03" r="2285"/>
          <a:stretch/>
        </p:blipFill>
        <p:spPr>
          <a:xfrm>
            <a:off x="6353177" y="0"/>
            <a:ext cx="5314950" cy="69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BA119-93AB-4CAC-8279-C2BD6363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238D439-80F6-4EFA-880B-89FA13763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656" r="3675"/>
          <a:stretch/>
        </p:blipFill>
        <p:spPr>
          <a:xfrm>
            <a:off x="0" y="5115273"/>
            <a:ext cx="3009210" cy="17427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A94237-1DFD-466F-BA75-233951D2C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"/>
          <a:stretch/>
        </p:blipFill>
        <p:spPr>
          <a:xfrm>
            <a:off x="690" y="0"/>
            <a:ext cx="3009210" cy="53923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403EC5-E6F8-4AA4-9405-45804D1B5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594" y="0"/>
            <a:ext cx="3976321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CE56B1-59B4-405D-92F4-A10D31D0B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989" y="0"/>
            <a:ext cx="3976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9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FC9B4B-B1C7-4B3B-95B7-A71942BE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76321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6DC8B5-DB53-4FFA-B09F-BF8667CB0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39" y="0"/>
            <a:ext cx="3976321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D445E8D-F50A-4956-A9AF-28E3833CB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678" y="0"/>
            <a:ext cx="3976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946B9-93CF-4BAF-9A0A-72373CF3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Crop nutrition budget algorithm</a:t>
            </a:r>
          </a:p>
        </p:txBody>
      </p:sp>
      <p:pic>
        <p:nvPicPr>
          <p:cNvPr id="5" name="Picture 2" descr="Principles of Agronomy for Sustainable Agriculture">
            <a:extLst>
              <a:ext uri="{FF2B5EF4-FFF2-40B4-BE49-F238E27FC236}">
                <a16:creationId xmlns:a16="http://schemas.microsoft.com/office/drawing/2014/main" id="{850FC085-76A4-4EB9-BD5E-7FECBFA3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45" y="1549225"/>
            <a:ext cx="3183466" cy="47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uco.es/fitotecnia/logo.png">
            <a:extLst>
              <a:ext uri="{FF2B5EF4-FFF2-40B4-BE49-F238E27FC236}">
                <a16:creationId xmlns:a16="http://schemas.microsoft.com/office/drawing/2014/main" id="{663AC3CE-EDCB-4623-9D0E-F8E2590B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57" y="2078038"/>
            <a:ext cx="17049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co.es/fitotecnia/combi_logo.png">
            <a:extLst>
              <a:ext uri="{FF2B5EF4-FFF2-40B4-BE49-F238E27FC236}">
                <a16:creationId xmlns:a16="http://schemas.microsoft.com/office/drawing/2014/main" id="{32C1CFD7-556D-440B-A3D7-77972468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44" y="4558418"/>
            <a:ext cx="33242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8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ycle Detailed Rounded Lineal icon">
            <a:extLst>
              <a:ext uri="{FF2B5EF4-FFF2-40B4-BE49-F238E27FC236}">
                <a16:creationId xmlns:a16="http://schemas.microsoft.com/office/drawing/2014/main" id="{A3147A06-93EE-48C3-90CF-F6057B91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54" y="3896106"/>
            <a:ext cx="2961894" cy="29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AD189F0-0314-4003-8F42-3B322E5EAC28}"/>
              </a:ext>
            </a:extLst>
          </p:cNvPr>
          <p:cNvSpPr/>
          <p:nvPr/>
        </p:nvSpPr>
        <p:spPr>
          <a:xfrm>
            <a:off x="1243858" y="1867875"/>
            <a:ext cx="1706967" cy="67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FaST</a:t>
            </a:r>
            <a:r>
              <a:rPr lang="en-GB" dirty="0"/>
              <a:t> (Spain) </a:t>
            </a:r>
            <a:r>
              <a:rPr lang="en-GB" sz="1600" dirty="0"/>
              <a:t>Start in year 2020</a:t>
            </a:r>
            <a:endParaRPr lang="en-GB" dirty="0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1875FEE-5F52-4979-B1CD-B902AB3E1FF0}"/>
              </a:ext>
            </a:extLst>
          </p:cNvPr>
          <p:cNvSpPr/>
          <p:nvPr/>
        </p:nvSpPr>
        <p:spPr>
          <a:xfrm>
            <a:off x="1791929" y="2639960"/>
            <a:ext cx="442451" cy="1405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EE9AF5A-D29C-42E7-BC2E-3031C32DD535}"/>
              </a:ext>
            </a:extLst>
          </p:cNvPr>
          <p:cNvSpPr/>
          <p:nvPr/>
        </p:nvSpPr>
        <p:spPr>
          <a:xfrm>
            <a:off x="8017796" y="2054942"/>
            <a:ext cx="442451" cy="480305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C8B758-BF95-4165-8E4E-C567BE7771FD}"/>
              </a:ext>
            </a:extLst>
          </p:cNvPr>
          <p:cNvSpPr txBox="1"/>
          <p:nvPr/>
        </p:nvSpPr>
        <p:spPr>
          <a:xfrm>
            <a:off x="6670777" y="2067888"/>
            <a:ext cx="100944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SOIL DATA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EC3E8A9-33F4-4847-A34B-EC7A1AB2EA5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234381" y="2206388"/>
            <a:ext cx="4436396" cy="649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53DD49-5EC7-427D-820A-9E41B62EF26D}"/>
              </a:ext>
            </a:extLst>
          </p:cNvPr>
          <p:cNvSpPr txBox="1"/>
          <p:nvPr/>
        </p:nvSpPr>
        <p:spPr>
          <a:xfrm>
            <a:off x="6670777" y="2668905"/>
            <a:ext cx="100944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LPIS+GSAA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1A3AD28-F1CB-4148-832B-C1D6F864DE61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386781" y="2807405"/>
            <a:ext cx="4283996" cy="201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5A58B6F-88B1-4120-97CA-A7D6CFFC873F}"/>
              </a:ext>
            </a:extLst>
          </p:cNvPr>
          <p:cNvSpPr/>
          <p:nvPr/>
        </p:nvSpPr>
        <p:spPr>
          <a:xfrm>
            <a:off x="4152286" y="857955"/>
            <a:ext cx="1413092" cy="875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FERTILICALC</a:t>
            </a:r>
          </a:p>
          <a:p>
            <a:pPr algn="ctr"/>
            <a:r>
              <a:rPr lang="es-ES" dirty="0" err="1"/>
              <a:t>Algorithm</a:t>
            </a:r>
            <a:endParaRPr lang="es-ES" dirty="0"/>
          </a:p>
          <a:p>
            <a:pPr algn="ctr"/>
            <a:r>
              <a:rPr lang="es-ES" sz="1200" dirty="0"/>
              <a:t>(Python GPL)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E1A33C9-DD88-4D99-83AD-A99C28BECAC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88678" y="1733756"/>
            <a:ext cx="1270154" cy="1704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A59BE4-D493-40B6-BB1B-DC98AF3DEB78}"/>
              </a:ext>
            </a:extLst>
          </p:cNvPr>
          <p:cNvSpPr txBox="1"/>
          <p:nvPr/>
        </p:nvSpPr>
        <p:spPr>
          <a:xfrm>
            <a:off x="2228737" y="3147171"/>
            <a:ext cx="12802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NPK NUTRIENT ALGORITHM</a:t>
            </a:r>
          </a:p>
          <a:p>
            <a:pPr algn="ctr"/>
            <a:r>
              <a:rPr lang="es-ES" sz="1200" dirty="0"/>
              <a:t>(API)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51C2ACC-0B8D-4680-926C-63F0BCB90422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508978" y="3328903"/>
            <a:ext cx="3591733" cy="141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4E2BA3B-385C-4539-A676-FE2AB0E6BC35}"/>
              </a:ext>
            </a:extLst>
          </p:cNvPr>
          <p:cNvSpPr txBox="1"/>
          <p:nvPr/>
        </p:nvSpPr>
        <p:spPr>
          <a:xfrm>
            <a:off x="6620102" y="3583700"/>
            <a:ext cx="113071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FERTILIZATION FRONTEND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E1535F0-67A0-4AC3-8CC9-C84903B49F98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71954" y="3814533"/>
            <a:ext cx="4048148" cy="92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0230A27D-F1BE-4D70-A5FF-BA2D7DC82ADF}"/>
              </a:ext>
            </a:extLst>
          </p:cNvPr>
          <p:cNvSpPr txBox="1"/>
          <p:nvPr/>
        </p:nvSpPr>
        <p:spPr>
          <a:xfrm>
            <a:off x="215794" y="5444295"/>
            <a:ext cx="7390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Merging elements: FERTILICALC + </a:t>
            </a:r>
            <a:r>
              <a:rPr lang="en-US" sz="4000" dirty="0" err="1"/>
              <a:t>FaST</a:t>
            </a:r>
            <a:r>
              <a:rPr lang="en-US" sz="4000" dirty="0"/>
              <a:t> + SATIVUM</a:t>
            </a:r>
          </a:p>
        </p:txBody>
      </p:sp>
      <p:pic>
        <p:nvPicPr>
          <p:cNvPr id="71" name="Gráfico 70">
            <a:extLst>
              <a:ext uri="{FF2B5EF4-FFF2-40B4-BE49-F238E27FC236}">
                <a16:creationId xmlns:a16="http://schemas.microsoft.com/office/drawing/2014/main" id="{37497623-FCE8-41C4-BC68-83104621D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088" y="612063"/>
            <a:ext cx="1190341" cy="1190341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130A608-ABB4-4022-915D-599B9A940ABE}"/>
              </a:ext>
            </a:extLst>
          </p:cNvPr>
          <p:cNvSpPr txBox="1"/>
          <p:nvPr/>
        </p:nvSpPr>
        <p:spPr>
          <a:xfrm>
            <a:off x="9144078" y="5206401"/>
            <a:ext cx="183784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highlight>
                  <a:srgbClr val="000000"/>
                </a:highlight>
              </a:rPr>
              <a:t>WORKING IN RELEASE 45 AND 46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E0EAB9F-B454-41C7-993A-2F577174181E}"/>
              </a:ext>
            </a:extLst>
          </p:cNvPr>
          <p:cNvSpPr/>
          <p:nvPr/>
        </p:nvSpPr>
        <p:spPr>
          <a:xfrm>
            <a:off x="1166934" y="4045136"/>
            <a:ext cx="1706967" cy="590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 of phase I (year 2021)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E4E84284-F49B-4F8D-B440-1FE1DD0DDB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785" y="1160551"/>
            <a:ext cx="3344924" cy="7050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8042153-6242-4E79-B79F-27D445900EF2}"/>
              </a:ext>
            </a:extLst>
          </p:cNvPr>
          <p:cNvSpPr txBox="1"/>
          <p:nvPr/>
        </p:nvSpPr>
        <p:spPr>
          <a:xfrm>
            <a:off x="10216470" y="1189934"/>
            <a:ext cx="129403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Development started in 2019, launched in 2021</a:t>
            </a:r>
          </a:p>
        </p:txBody>
      </p:sp>
    </p:spTree>
    <p:extLst>
      <p:ext uri="{BB962C8B-B14F-4D97-AF65-F5344CB8AC3E}">
        <p14:creationId xmlns:p14="http://schemas.microsoft.com/office/powerpoint/2010/main" val="65949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31CF12-1EF2-4C6D-9361-E8F6D59C7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" y="1901758"/>
            <a:ext cx="5827713" cy="459111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9C83D53-074E-4062-BE56-D1DEA34C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 &gt; Digital </a:t>
            </a:r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Mapping</a:t>
            </a:r>
            <a:r>
              <a:rPr lang="es-ES" dirty="0"/>
              <a:t> &gt; API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988B0F-DF88-454F-A4E3-723A4BA5B04E}"/>
              </a:ext>
            </a:extLst>
          </p:cNvPr>
          <p:cNvSpPr txBox="1"/>
          <p:nvPr/>
        </p:nvSpPr>
        <p:spPr>
          <a:xfrm>
            <a:off x="6363973" y="1901758"/>
            <a:ext cx="347697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About 50.000 georeferenced soil samples collected all over Spain from multiple sources, including private sector.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3522C2-AAFF-448D-A3D9-70BA9985A6D0}"/>
              </a:ext>
            </a:extLst>
          </p:cNvPr>
          <p:cNvSpPr txBox="1"/>
          <p:nvPr/>
        </p:nvSpPr>
        <p:spPr>
          <a:xfrm>
            <a:off x="6363972" y="3313157"/>
            <a:ext cx="34769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National government will collect and analyse 16,000 new points in 2024 with two depths.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A60B0D-3E1B-4BA5-BA9E-572DC73DFCB4}"/>
              </a:ext>
            </a:extLst>
          </p:cNvPr>
          <p:cNvSpPr txBox="1"/>
          <p:nvPr/>
        </p:nvSpPr>
        <p:spPr>
          <a:xfrm>
            <a:off x="6363972" y="4665289"/>
            <a:ext cx="347697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Soil texture, organic matter, P and K are interpolated using Digital Soil Mapping techniques with covariate variables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A6059C-74D0-4F13-8506-265CAF17BAE6}"/>
              </a:ext>
            </a:extLst>
          </p:cNvPr>
          <p:cNvSpPr/>
          <p:nvPr/>
        </p:nvSpPr>
        <p:spPr>
          <a:xfrm>
            <a:off x="10185121" y="2866867"/>
            <a:ext cx="1867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SoilDerivedObject</a:t>
            </a:r>
            <a:endParaRPr lang="en-GB" dirty="0"/>
          </a:p>
        </p:txBody>
      </p:sp>
      <p:pic>
        <p:nvPicPr>
          <p:cNvPr id="2050" name="Picture 2" descr="INSPIRE Directive: 5 Tips for Providing Data to Europe's SDI | Safe ...">
            <a:extLst>
              <a:ext uri="{FF2B5EF4-FFF2-40B4-BE49-F238E27FC236}">
                <a16:creationId xmlns:a16="http://schemas.microsoft.com/office/drawing/2014/main" id="{DFAA02E8-F2B6-48DA-AEE6-9CB0ABA1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921" y="3179253"/>
            <a:ext cx="1899884" cy="189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errar llave 8">
            <a:extLst>
              <a:ext uri="{FF2B5EF4-FFF2-40B4-BE49-F238E27FC236}">
                <a16:creationId xmlns:a16="http://schemas.microsoft.com/office/drawing/2014/main" id="{2CA98449-71E7-428D-9A1E-A499AB43F4C5}"/>
              </a:ext>
            </a:extLst>
          </p:cNvPr>
          <p:cNvSpPr/>
          <p:nvPr/>
        </p:nvSpPr>
        <p:spPr>
          <a:xfrm>
            <a:off x="9737728" y="1705043"/>
            <a:ext cx="533120" cy="27458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2F254FE-ABAE-4C98-A74D-D4F7FBEC4396}"/>
              </a:ext>
            </a:extLst>
          </p:cNvPr>
          <p:cNvSpPr/>
          <p:nvPr/>
        </p:nvSpPr>
        <p:spPr>
          <a:xfrm>
            <a:off x="10352160" y="4942287"/>
            <a:ext cx="168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SoilTheme</a:t>
            </a:r>
            <a:endParaRPr lang="es-ES" dirty="0"/>
          </a:p>
          <a:p>
            <a:r>
              <a:rPr lang="es-ES" dirty="0" err="1"/>
              <a:t>Coverage</a:t>
            </a:r>
            <a:endParaRPr lang="en-GB" dirty="0"/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C8036B69-4395-45A7-A281-FC751FC221CD}"/>
              </a:ext>
            </a:extLst>
          </p:cNvPr>
          <p:cNvSpPr/>
          <p:nvPr/>
        </p:nvSpPr>
        <p:spPr>
          <a:xfrm>
            <a:off x="9762844" y="4492696"/>
            <a:ext cx="533120" cy="1580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8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41CD6B-00CF-463A-B81F-B195D859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00"/>
            <a:ext cx="12192000" cy="51689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952D571-E505-41D2-A3CC-DECE3BD7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N and K content available</a:t>
            </a:r>
          </a:p>
        </p:txBody>
      </p:sp>
    </p:spTree>
    <p:extLst>
      <p:ext uri="{BB962C8B-B14F-4D97-AF65-F5344CB8AC3E}">
        <p14:creationId xmlns:p14="http://schemas.microsoft.com/office/powerpoint/2010/main" val="3282651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3529</TotalTime>
  <Words>533</Words>
  <Application>Microsoft Office PowerPoint</Application>
  <PresentationFormat>Panorámica</PresentationFormat>
  <Paragraphs>81</Paragraphs>
  <Slides>12</Slides>
  <Notes>5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Consolas</vt:lpstr>
      <vt:lpstr>Tema de Office</vt:lpstr>
      <vt:lpstr>SATIVUM and Farm Sustainability tool for nutrient functionality across Spain</vt:lpstr>
      <vt:lpstr>Presentación de PowerPoint</vt:lpstr>
      <vt:lpstr>Presentación de PowerPoint</vt:lpstr>
      <vt:lpstr>Presentación de PowerPoint</vt:lpstr>
      <vt:lpstr>Presentación de PowerPoint</vt:lpstr>
      <vt:lpstr>Crop nutrition budget algorithm</vt:lpstr>
      <vt:lpstr>Presentación de PowerPoint</vt:lpstr>
      <vt:lpstr>Soil points &gt; Digital Soil Mapping &gt; API</vt:lpstr>
      <vt:lpstr>Groundwater N and K content available</vt:lpstr>
      <vt:lpstr>New plethora of API for third parties funded by CAP Coordinating body of Spain (FEGA)</vt:lpstr>
      <vt:lpstr>New API schema for third party APPs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Gutierrez García</dc:creator>
  <cp:lastModifiedBy>David A Nafría García</cp:lastModifiedBy>
  <cp:revision>134</cp:revision>
  <dcterms:created xsi:type="dcterms:W3CDTF">2021-02-24T15:43:31Z</dcterms:created>
  <dcterms:modified xsi:type="dcterms:W3CDTF">2023-11-22T17:09:52Z</dcterms:modified>
</cp:coreProperties>
</file>