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483" r:id="rId2"/>
    <p:sldId id="726" r:id="rId3"/>
    <p:sldId id="738" r:id="rId4"/>
    <p:sldId id="739" r:id="rId5"/>
    <p:sldId id="704" r:id="rId6"/>
    <p:sldId id="741" r:id="rId7"/>
    <p:sldId id="330" r:id="rId8"/>
    <p:sldId id="317" r:id="rId9"/>
    <p:sldId id="325" r:id="rId10"/>
    <p:sldId id="332" r:id="rId11"/>
    <p:sldId id="333" r:id="rId12"/>
    <p:sldId id="335" r:id="rId13"/>
    <p:sldId id="719" r:id="rId14"/>
    <p:sldId id="273" r:id="rId15"/>
    <p:sldId id="710" r:id="rId16"/>
    <p:sldId id="727" r:id="rId17"/>
    <p:sldId id="728" r:id="rId18"/>
    <p:sldId id="729" r:id="rId19"/>
    <p:sldId id="716" r:id="rId20"/>
    <p:sldId id="328" r:id="rId21"/>
    <p:sldId id="742" r:id="rId22"/>
    <p:sldId id="743" r:id="rId23"/>
    <p:sldId id="730" r:id="rId24"/>
    <p:sldId id="733" r:id="rId25"/>
    <p:sldId id="732" r:id="rId26"/>
    <p:sldId id="736" r:id="rId27"/>
    <p:sldId id="735" r:id="rId28"/>
    <p:sldId id="731" r:id="rId29"/>
  </p:sldIdLst>
  <p:sldSz cx="12192000" cy="6858000"/>
  <p:notesSz cx="6858000" cy="9144000"/>
  <p:defaultTextStyle>
    <a:defPPr>
      <a:defRPr lang="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0F10E85-4C3A-45DF-9364-8EFB7D44EACD}">
          <p14:sldIdLst>
            <p14:sldId id="483"/>
            <p14:sldId id="726"/>
            <p14:sldId id="738"/>
            <p14:sldId id="739"/>
            <p14:sldId id="704"/>
            <p14:sldId id="741"/>
            <p14:sldId id="330"/>
            <p14:sldId id="317"/>
            <p14:sldId id="325"/>
            <p14:sldId id="332"/>
            <p14:sldId id="333"/>
            <p14:sldId id="335"/>
            <p14:sldId id="719"/>
            <p14:sldId id="273"/>
            <p14:sldId id="710"/>
            <p14:sldId id="727"/>
            <p14:sldId id="728"/>
            <p14:sldId id="729"/>
            <p14:sldId id="716"/>
            <p14:sldId id="328"/>
            <p14:sldId id="742"/>
            <p14:sldId id="743"/>
            <p14:sldId id="730"/>
            <p14:sldId id="733"/>
            <p14:sldId id="732"/>
            <p14:sldId id="736"/>
            <p14:sldId id="735"/>
            <p14:sldId id="7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BED3A8-7E7B-5AAF-5F3A-E56B55FB3CD8}" name="Sanchez Lopez, David" initials="DS" userId="S::dsanchez@fega.es::c7ebcfb1-181e-4574-95a9-085b4ea1cf9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A Nafría García" initials="DANG" lastIdx="1" clrIdx="0">
    <p:extLst>
      <p:ext uri="{19B8F6BF-5375-455C-9EA6-DF929625EA0E}">
        <p15:presenceInfo xmlns:p15="http://schemas.microsoft.com/office/powerpoint/2012/main" userId="S-1-5-21-217838727-779646833-3878702524-12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4B2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88421" autoAdjust="0"/>
  </p:normalViewPr>
  <p:slideViewPr>
    <p:cSldViewPr snapToGrid="0">
      <p:cViewPr>
        <p:scale>
          <a:sx n="75" d="100"/>
          <a:sy n="75" d="100"/>
        </p:scale>
        <p:origin x="318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43" Type="http://schemas.microsoft.com/office/2018/10/relationships/authors" Target="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0A5EA-E4E1-45F1-A3C5-6C5B90A5904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A33FC-4421-47DC-8925-86B368FD58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dirty="0"/>
              <a:t>Agradecimiento.</a:t>
            </a:r>
          </a:p>
          <a:p>
            <a:r>
              <a:rPr lang="es" dirty="0"/>
              <a:t>Qué se va a exponer.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CD672-1EAD-1C44-ABB7-614A7B64E69A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42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A33FC-4421-47DC-8925-86B368FD58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A33FC-4421-47DC-8925-86B368FD58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A33FC-4421-47DC-8925-86B368FD58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36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8EABC-03B0-4B6D-A6A6-CFC13CB16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42A70B-288B-4941-87CD-B29992035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7FC8A-B556-4C83-8E15-C44415E5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838B2E-1BD4-4DCF-82AD-11A817D4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F8BBFB-6E5F-4CD5-8479-0BEA655C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9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7CCCC-2411-472B-A3E9-72BBB16B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58BFC2-CB8F-4D6C-B2E6-D557C4D5B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6EAE9C-163E-4750-8962-2C8EC3291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390913-BE09-4CAB-A514-C4E2B35AC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A77F57-52DE-4AC5-88DB-31241CD9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1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D5A5B3-40A0-43BD-A932-BF0CDD51C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95F0DB-1C08-43FC-9BFF-1A013BA80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41F6E8-08A4-4C09-A912-DA6228A55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EC2DDF-0E11-4478-B85B-3EDAF57E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831AD7-4D38-4524-8B27-BBD92E15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53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91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E1E1D-A6B9-4075-8667-3B2DD316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8C5D4-6D14-46C2-94CE-6F46C8F1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634BC1-8330-4007-85D8-5E8C03B4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163A14-483E-4254-9537-BD3E9577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5A8066-3FB0-47DD-9AB0-C8ED321B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8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46F0E-0302-4077-96CF-DA62B4F6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64621A-7D13-4FD7-8614-107587978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7A122-577A-4EE8-8A1C-6B2F0F55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AB608-A072-4865-BAB0-13146B0E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EE6537-F1F0-4F65-A928-1F9ABE9B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7223C-0292-4F2A-B2E7-6DD48C5C8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AC5623-C6DB-44C3-980D-4F3EAF749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73FD7E-ADD4-43D2-8217-C21C68B47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3F99CB-F783-4BEC-9378-9C3DCB2E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6D0900-659D-4B79-8442-20499ADF0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436B01-0851-42F9-B59D-A2A0E857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DEE01-E157-4108-AE4D-FA1E7BBC0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75081A-A4BC-422B-A57C-0B137780C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41E07D-E134-4438-81E8-CB4F6FDA3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6FD692-0713-4CD0-B90C-02D0BA512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FC5B23-4F88-40B5-BA19-0BE666E50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395831C-AD79-4DA5-A334-16646C6F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B75734-F371-481F-A6B2-87715E79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0D5791-1661-4CD5-9D76-E031448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63314-C1DB-41D5-A4BA-F4DDFC34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3AE870-D09B-4FE7-9771-A8542B88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2DFE4B-3560-4C98-9EF9-818C01FE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CAE157-6F4C-4C6E-9976-2704AEA0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37ED972-A069-41A1-975E-D95554C3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CC925E-9377-4FD5-98FD-4A2F454CF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CC18A5-8FE1-4F3C-A75A-8C341EC2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2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DAD56-EF2C-4D8F-B54A-91992B11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668348-B7E6-4A21-81B4-A1E580A2A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30021D-E8FA-48CC-BDD1-173FF9600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ED476A-FB8D-473F-B35E-FC1FA8DDE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9BE66E-80B3-4C12-8195-F3CD7A22D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B2112-F029-4787-A579-1B7375E1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CAB1F-EE6C-4A89-A3B5-2978B0B5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86C58D-6881-4795-8A3A-4458D86F3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D565B3-ACF5-4A72-A236-9C2434888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A215EE-2411-4BE0-A155-A1834D51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9113CC-614D-4C3E-8B12-1876E851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D03AD8-CEED-4179-8FD1-6C2E29BC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4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FA7C172-4288-4FE7-AD99-00D3234A0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BB1F96-BFA7-41CA-B779-2C8DD8EEA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CAB8FD-9BF1-4954-B16F-4D8241959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D446-FFC4-4726-89F6-F17ACD26BB0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8932C3-CB5B-44F2-B74B-7A6B018A4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17FCA-33E7-4102-A4BF-C631C705B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9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api.itacyl.es/portal/apis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sativum.e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hyperlink" Target="https://www.sativum.es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21.sv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 descr="Logo FEGA documentos (1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1256" y="5722237"/>
            <a:ext cx="4366674" cy="85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339749" y="4180275"/>
            <a:ext cx="6697156" cy="771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0505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David A. Nafría García</a:t>
            </a:r>
          </a:p>
          <a:p>
            <a:pPr>
              <a:defRPr/>
            </a:pPr>
            <a:r>
              <a:rPr lang="es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nafgarda@itacyl.es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11ACED-91A7-586F-4E93-F9BDACAD9B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371" y="6142157"/>
            <a:ext cx="2032525" cy="4093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21E6773-007C-8721-E970-0A9EF78C4D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71" y="5758062"/>
            <a:ext cx="2327568" cy="37196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34683F5-16B0-EBB9-4F2C-951187F1F240}"/>
              </a:ext>
            </a:extLst>
          </p:cNvPr>
          <p:cNvSpPr txBox="1"/>
          <p:nvPr/>
        </p:nvSpPr>
        <p:spPr>
          <a:xfrm>
            <a:off x="261371" y="1435021"/>
            <a:ext cx="64704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4000" b="1" dirty="0"/>
              <a:t>SATIVUM</a:t>
            </a:r>
            <a:r>
              <a:rPr lang="es" sz="4000" dirty="0"/>
              <a:t> y la </a:t>
            </a:r>
            <a:r>
              <a:rPr lang="es" sz="4000" dirty="0" err="1"/>
              <a:t>herramienta </a:t>
            </a:r>
            <a:r>
              <a:rPr lang="es" sz="4000" dirty="0"/>
              <a:t>de </a:t>
            </a:r>
            <a:r>
              <a:rPr lang="es" sz="4000" dirty="0" err="1"/>
              <a:t>sostenibilidad </a:t>
            </a:r>
            <a:r>
              <a:rPr lang="es" sz="4000" dirty="0"/>
              <a:t>de </a:t>
            </a:r>
            <a:r>
              <a:rPr lang="es" sz="4000" dirty="0" err="1"/>
              <a:t>nutrientes</a:t>
            </a:r>
            <a:endParaRPr lang="es-ES" sz="4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9327C48-0CD7-0416-A7F9-49B2658AA3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619" y="5722237"/>
            <a:ext cx="3973286" cy="82930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1A3006-1644-694A-C6FA-79C33BF17B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1263" y="1185845"/>
            <a:ext cx="4146005" cy="233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22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BA119-93AB-4CAC-8279-C2BD6363C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238D439-80F6-4EFA-880B-89FA13763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15273"/>
            <a:ext cx="3009210" cy="17427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A94237-1DFD-466F-BA75-233951D2CC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" y="0"/>
            <a:ext cx="3009210" cy="53923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5403EC5-E6F8-4AA4-9405-45804D1B53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594" y="0"/>
            <a:ext cx="3976321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8CE56B1-59B4-405D-92F4-A10D31D0B5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989" y="0"/>
            <a:ext cx="3976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97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6FC9B4B-B1C7-4B3B-95B7-A71942BEE2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76321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26DC8B5-DB53-4FFA-B09F-BF8667CB0F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839" y="0"/>
            <a:ext cx="3976321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D445E8D-F50A-4956-A9AF-28E3833CBF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678" y="0"/>
            <a:ext cx="3976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50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9C83D53-074E-4062-BE56-D1DEA34C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975" y="1078532"/>
            <a:ext cx="8120974" cy="702209"/>
          </a:xfrm>
        </p:spPr>
        <p:txBody>
          <a:bodyPr>
            <a:normAutofit/>
          </a:bodyPr>
          <a:lstStyle/>
          <a:p>
            <a:r>
              <a:rPr lang="es" sz="3600" dirty="0" err="1"/>
              <a:t>Suelo</a:t>
            </a:r>
            <a:r>
              <a:rPr lang="es" sz="3600" dirty="0"/>
              <a:t> </a:t>
            </a:r>
            <a:r>
              <a:rPr lang="es" sz="3600" dirty="0" err="1"/>
              <a:t>puntos &gt; Suelo </a:t>
            </a:r>
            <a:r>
              <a:rPr lang="es" sz="3600" dirty="0"/>
              <a:t>Digital </a:t>
            </a:r>
            <a:r>
              <a:rPr lang="es" sz="3600" dirty="0" err="1"/>
              <a:t>Mapeo </a:t>
            </a:r>
            <a:r>
              <a:rPr lang="es" sz="3600" dirty="0"/>
              <a:t>&gt; API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988B0F-DF88-454F-A4E3-723A4BA5B04E}"/>
              </a:ext>
            </a:extLst>
          </p:cNvPr>
          <p:cNvSpPr txBox="1"/>
          <p:nvPr/>
        </p:nvSpPr>
        <p:spPr>
          <a:xfrm>
            <a:off x="7941105" y="1901758"/>
            <a:ext cx="3476977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" dirty="0"/>
              <a:t>Cerca de 50.000 muestras de suelo georreferenciadas recogidas en toda España de múltiples fuentes: Laboratorios,</a:t>
            </a:r>
          </a:p>
          <a:p>
            <a:r>
              <a:rPr lang="es" dirty="0"/>
              <a:t>Cooperativas, Gobierno (INES, LUCAS…)</a:t>
            </a:r>
          </a:p>
          <a:p>
            <a:endParaRPr lang="en-GB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3522C2-AAFF-448D-A3D9-70BA9985A6D0}"/>
              </a:ext>
            </a:extLst>
          </p:cNvPr>
          <p:cNvSpPr txBox="1"/>
          <p:nvPr/>
        </p:nvSpPr>
        <p:spPr>
          <a:xfrm>
            <a:off x="7941104" y="3777101"/>
            <a:ext cx="347697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" dirty="0"/>
              <a:t>El Gobierno </a:t>
            </a:r>
            <a:r>
              <a:rPr lang="es-ES" dirty="0"/>
              <a:t>de España</a:t>
            </a:r>
            <a:r>
              <a:rPr lang="es" dirty="0"/>
              <a:t> recogerá y analizará 16.000 nuevos puntos en 2024 con dos profundidades.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EA60B0D-3E1B-4BA5-BA9E-572DC73DFCB4}"/>
              </a:ext>
            </a:extLst>
          </p:cNvPr>
          <p:cNvSpPr txBox="1">
            <a:spLocks/>
          </p:cNvSpPr>
          <p:nvPr/>
        </p:nvSpPr>
        <p:spPr>
          <a:xfrm>
            <a:off x="7941104" y="4865085"/>
            <a:ext cx="3476977" cy="14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" dirty="0"/>
              <a:t>La textura del suelo, la materia orgánica, el P y el K se interpolan mediante técnicas de Mapeo Digital de Suelos con variables covariables.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280CCBE-ED04-1584-6687-B19E23AD5ED9}"/>
              </a:ext>
            </a:extLst>
          </p:cNvPr>
          <p:cNvSpPr/>
          <p:nvPr/>
        </p:nvSpPr>
        <p:spPr>
          <a:xfrm>
            <a:off x="342848" y="158971"/>
            <a:ext cx="11506304" cy="7985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Título 3">
            <a:extLst>
              <a:ext uri="{FF2B5EF4-FFF2-40B4-BE49-F238E27FC236}">
                <a16:creationId xmlns:a16="http://schemas.microsoft.com/office/drawing/2014/main" id="{EBDE6FE4-CAC4-CB54-6948-22D70F4DE8F5}"/>
              </a:ext>
            </a:extLst>
          </p:cNvPr>
          <p:cNvSpPr txBox="1">
            <a:spLocks/>
          </p:cNvSpPr>
          <p:nvPr/>
        </p:nvSpPr>
        <p:spPr>
          <a:xfrm>
            <a:off x="587549" y="272911"/>
            <a:ext cx="11200002" cy="591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" sz="3200" b="1" dirty="0">
                <a:solidFill>
                  <a:schemeClr val="bg1"/>
                </a:solidFill>
              </a:rPr>
              <a:t>Los servicios detrás de la APP: Backend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3739F6F-7EFE-4E0B-8937-F80ECC7865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74" y="1901757"/>
            <a:ext cx="7006621" cy="437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8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950F5-4F7D-485A-9BAF-281F66D4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592"/>
            <a:ext cx="10515600" cy="1325563"/>
          </a:xfrm>
        </p:spPr>
        <p:txBody>
          <a:bodyPr/>
          <a:lstStyle/>
          <a:p>
            <a:r>
              <a:rPr lang="es" dirty="0"/>
              <a:t>Contenido de N-NO3 en aguas subterráneas</a:t>
            </a:r>
          </a:p>
        </p:txBody>
      </p:sp>
      <p:pic>
        <p:nvPicPr>
          <p:cNvPr id="5122" name="Picture 2" descr="mapa poligono Tiessen N nacional">
            <a:extLst>
              <a:ext uri="{FF2B5EF4-FFF2-40B4-BE49-F238E27FC236}">
                <a16:creationId xmlns:a16="http://schemas.microsoft.com/office/drawing/2014/main" id="{2DB90C79-0CC2-4C42-818D-563DBD0AA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876" y="1282020"/>
            <a:ext cx="11693751" cy="571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016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E2D210-46CF-4CF1-859C-389001DCE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478" y="1510036"/>
            <a:ext cx="8229600" cy="501048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b="1" dirty="0"/>
              <a:t>Balance</a:t>
            </a:r>
            <a:r>
              <a:rPr lang="es" b="1" dirty="0"/>
              <a:t> de nutrientes para cultivos (equilibrio)</a:t>
            </a:r>
          </a:p>
          <a:p>
            <a:r>
              <a:rPr lang="es" dirty="0"/>
              <a:t>API B para parámetros de cultivo para algoritmo de nutrición</a:t>
            </a:r>
          </a:p>
          <a:p>
            <a:r>
              <a:rPr lang="es" dirty="0"/>
              <a:t>API C para cálculo del balance de nutrientes</a:t>
            </a:r>
          </a:p>
          <a:p>
            <a:pPr marL="0" indent="0">
              <a:buNone/>
            </a:pPr>
            <a:r>
              <a:rPr lang="es" b="1" dirty="0"/>
              <a:t>Recomendación de fertilizantes</a:t>
            </a:r>
          </a:p>
          <a:p>
            <a:r>
              <a:rPr lang="es" dirty="0"/>
              <a:t>API D para listado de fertilizantes orgánicos</a:t>
            </a:r>
          </a:p>
          <a:p>
            <a:r>
              <a:rPr lang="es" dirty="0"/>
              <a:t>API E para listado de fertilizantes inorgánicos</a:t>
            </a:r>
          </a:p>
          <a:p>
            <a:r>
              <a:rPr lang="es" dirty="0"/>
              <a:t>API G para servicio de propuesta automática de fertilizantes</a:t>
            </a:r>
          </a:p>
          <a:p>
            <a:pPr marL="0" indent="0">
              <a:buNone/>
            </a:pPr>
            <a:r>
              <a:rPr lang="es" b="1" dirty="0"/>
              <a:t>Servicios de datos geoespaciales</a:t>
            </a:r>
          </a:p>
          <a:p>
            <a:r>
              <a:rPr lang="es" dirty="0"/>
              <a:t>API A para consulta de suelos (a partir de mapas interpolados)</a:t>
            </a:r>
          </a:p>
          <a:p>
            <a:r>
              <a:rPr lang="es" dirty="0"/>
              <a:t>API F para contenido de N y K del agua de riego</a:t>
            </a:r>
          </a:p>
          <a:p>
            <a:pPr marL="0" indent="0">
              <a:buNone/>
            </a:pPr>
            <a:r>
              <a:rPr lang="es" b="1" dirty="0"/>
              <a:t>Interfaz de demostración HTML </a:t>
            </a:r>
            <a:r>
              <a:rPr lang="es" dirty="0"/>
              <a:t>: PWA simple y documentación de secuencia de solicitud</a:t>
            </a:r>
            <a:endParaRPr lang="en-AE" sz="2000" dirty="0"/>
          </a:p>
          <a:p>
            <a:endParaRPr lang="en-AE" sz="2000" dirty="0"/>
          </a:p>
          <a:p>
            <a:pPr marL="0" indent="0">
              <a:buNone/>
            </a:pPr>
            <a:endParaRPr lang="en-AE" dirty="0"/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694464B9-9B8A-493A-A241-AD9B2992FC0A}"/>
              </a:ext>
            </a:extLst>
          </p:cNvPr>
          <p:cNvSpPr/>
          <p:nvPr/>
        </p:nvSpPr>
        <p:spPr>
          <a:xfrm>
            <a:off x="9402612" y="1951398"/>
            <a:ext cx="360040" cy="22592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errar llave 13">
            <a:extLst>
              <a:ext uri="{FF2B5EF4-FFF2-40B4-BE49-F238E27FC236}">
                <a16:creationId xmlns:a16="http://schemas.microsoft.com/office/drawing/2014/main" id="{DAE802F5-25B0-41A3-8FE7-96D975FF81FF}"/>
              </a:ext>
            </a:extLst>
          </p:cNvPr>
          <p:cNvSpPr/>
          <p:nvPr/>
        </p:nvSpPr>
        <p:spPr>
          <a:xfrm>
            <a:off x="9365207" y="4691626"/>
            <a:ext cx="360040" cy="9260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8" descr="ArcGIS Server">
            <a:extLst>
              <a:ext uri="{FF2B5EF4-FFF2-40B4-BE49-F238E27FC236}">
                <a16:creationId xmlns:a16="http://schemas.microsoft.com/office/drawing/2014/main" id="{4CED33F3-98A8-4D77-BC65-5F8DE51F9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4409" y="4747787"/>
            <a:ext cx="1944217" cy="8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m-sal (Tamer S) · GitHub">
            <a:extLst>
              <a:ext uri="{FF2B5EF4-FFF2-40B4-BE49-F238E27FC236}">
                <a16:creationId xmlns:a16="http://schemas.microsoft.com/office/drawing/2014/main" id="{6C7CCE52-0CDF-4D58-8A44-26CF2C82B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8236" y="2609526"/>
            <a:ext cx="1116243" cy="74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API Specification v3.1.0 | Introduction, Definitions, &amp; More">
            <a:extLst>
              <a:ext uri="{FF2B5EF4-FFF2-40B4-BE49-F238E27FC236}">
                <a16:creationId xmlns:a16="http://schemas.microsoft.com/office/drawing/2014/main" id="{190C1A6E-D8A9-4365-9BB5-4D24A09D0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5247" y="3439154"/>
            <a:ext cx="1417996" cy="42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D0C6C78-EF60-4A2A-9B20-B135DB8C9F29}"/>
              </a:ext>
            </a:extLst>
          </p:cNvPr>
          <p:cNvSpPr txBox="1"/>
          <p:nvPr/>
        </p:nvSpPr>
        <p:spPr>
          <a:xfrm>
            <a:off x="11178588" y="3499441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" sz="1400" dirty="0">
                <a:latin typeface="Consolas" panose="020B0609020204030204" pitchFamily="49" charset="0"/>
              </a:rPr>
              <a:t>OEA 3.1</a:t>
            </a:r>
            <a:endParaRPr lang="es-ES" sz="1400" dirty="0">
              <a:latin typeface="Consolas" panose="020B0609020204030204" pitchFamily="49" charset="0"/>
            </a:endParaRP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702B6540-A44B-4788-BD6E-A3BB71FB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24" y="144867"/>
            <a:ext cx="11200002" cy="88420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2400" dirty="0"/>
              <a:t>Apertura de </a:t>
            </a:r>
            <a:r>
              <a:rPr lang="es" sz="2400" dirty="0"/>
              <a:t>API para </a:t>
            </a:r>
            <a:r>
              <a:rPr lang="es-ES" sz="2400" dirty="0"/>
              <a:t>desarrolladores </a:t>
            </a:r>
            <a:r>
              <a:rPr lang="es" sz="2400" dirty="0"/>
              <a:t>y arquitectura convenio FEGA</a:t>
            </a:r>
          </a:p>
        </p:txBody>
      </p:sp>
    </p:spTree>
    <p:extLst>
      <p:ext uri="{BB962C8B-B14F-4D97-AF65-F5344CB8AC3E}">
        <p14:creationId xmlns:p14="http://schemas.microsoft.com/office/powerpoint/2010/main" val="2399513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7962DE-59F0-C358-A417-98A7810CB1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6266"/>
            <a:ext cx="12192000" cy="546173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6B7D60-446A-4C50-9DCE-5C255E34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9" y="108052"/>
            <a:ext cx="10515600" cy="1325563"/>
          </a:xfrm>
        </p:spPr>
        <p:txBody>
          <a:bodyPr/>
          <a:lstStyle/>
          <a:p>
            <a:r>
              <a:rPr lang="es" dirty="0"/>
              <a:t>Portal </a:t>
            </a:r>
            <a:r>
              <a:rPr lang="es" dirty="0" err="1"/>
              <a:t>para desarrolladores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4B86FE0-E20F-41DB-B3A3-0F704975C657}"/>
              </a:ext>
            </a:extLst>
          </p:cNvPr>
          <p:cNvSpPr/>
          <p:nvPr/>
        </p:nvSpPr>
        <p:spPr>
          <a:xfrm>
            <a:off x="3709457" y="45522"/>
            <a:ext cx="3826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dirty="0">
                <a:hlinkClick r:id="rId3"/>
              </a:rPr>
              <a:t>https://portal.api.itacyl.es/portal/apis/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26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E643-8F05-5A2C-C066-F41614F36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58C775-EE1D-E78B-D035-27CE268D7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5683" y="-49083"/>
            <a:ext cx="7206317" cy="69561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BD93B3-B1B9-D592-789C-3C22C3F6EE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69" y="1105068"/>
            <a:ext cx="3856054" cy="53878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8E55FD-5183-80D1-D147-605F0A4BD017}"/>
              </a:ext>
            </a:extLst>
          </p:cNvPr>
          <p:cNvSpPr txBox="1"/>
          <p:nvPr/>
        </p:nvSpPr>
        <p:spPr>
          <a:xfrm>
            <a:off x="1545575" y="5984240"/>
            <a:ext cx="16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" dirty="0"/>
              <a:t>documento </a:t>
            </a:r>
            <a:r>
              <a:rPr lang="es" dirty="0" err="1"/>
              <a:t>descriptivo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9401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C7F88-F53F-E447-B095-519E7A0D6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35B2857-1004-D106-BA15-C1D14F4D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Ejemplos de integraciones en APP de terceros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D9D2A5-D7C3-6D7A-198C-8E72FF1D2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695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1183A-70F0-049A-5D33-FEB3A1097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2A7242-67F0-BD1E-DF5E-25C64A1BA7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87" y="1463857"/>
            <a:ext cx="9614225" cy="4590686"/>
          </a:xfrm>
          <a:prstGeom prst="rect">
            <a:avLst/>
          </a:prstGeom>
        </p:spPr>
      </p:pic>
      <p:pic>
        <p:nvPicPr>
          <p:cNvPr id="2052" name="Picture 4" descr="SGA Ayuda">
            <a:extLst>
              <a:ext uri="{FF2B5EF4-FFF2-40B4-BE49-F238E27FC236}">
                <a16:creationId xmlns:a16="http://schemas.microsoft.com/office/drawing/2014/main" id="{AD65139A-A908-2A0B-7334-FEAC46D83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999" y="299368"/>
            <a:ext cx="2161973" cy="93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4" descr="image004">
            <a:extLst>
              <a:ext uri="{FF2B5EF4-FFF2-40B4-BE49-F238E27FC236}">
                <a16:creationId xmlns:a16="http://schemas.microsoft.com/office/drawing/2014/main" id="{2F3AE326-52FE-CE28-259C-E44ABAA12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059" y="3331257"/>
            <a:ext cx="6964201" cy="352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La obligación de uso del nuevo cuaderno de campo digital se ...">
            <a:extLst>
              <a:ext uri="{FF2B5EF4-FFF2-40B4-BE49-F238E27FC236}">
                <a16:creationId xmlns:a16="http://schemas.microsoft.com/office/drawing/2014/main" id="{DDDBF368-082A-A24C-00EF-ED02E859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5244" y="120650"/>
            <a:ext cx="2281891" cy="123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743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3651B-04BD-D4D1-3722-C84899CB7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E27BA58-0517-B069-C5F5-A8F7DED63C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47" y="80877"/>
            <a:ext cx="2300288" cy="14287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2510A7-84EB-5A4A-9BD5-C3F974424A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0337347"/>
            <a:ext cx="12192000" cy="41678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7542364-1D6E-8A70-3CA5-2165627DB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57" y="1610295"/>
            <a:ext cx="11103429" cy="47635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AF6D7F-7217-B200-46FA-2E0632C12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558" y="190872"/>
            <a:ext cx="4191585" cy="2838846"/>
          </a:xfrm>
          <a:prstGeom prst="rect">
            <a:avLst/>
          </a:prstGeom>
        </p:spPr>
      </p:pic>
      <p:pic>
        <p:nvPicPr>
          <p:cNvPr id="2" name="Picture 2" descr="La obligación de uso del nuevo cuaderno de campo digital se ...">
            <a:extLst>
              <a:ext uri="{FF2B5EF4-FFF2-40B4-BE49-F238E27FC236}">
                <a16:creationId xmlns:a16="http://schemas.microsoft.com/office/drawing/2014/main" id="{D80E7478-1078-5E6E-7EB4-DFF8D7533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5913" y="279497"/>
            <a:ext cx="2281891" cy="123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7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F38F518-9723-F7B5-CCC1-88590D9D57D0}"/>
              </a:ext>
            </a:extLst>
          </p:cNvPr>
          <p:cNvSpPr/>
          <p:nvPr/>
        </p:nvSpPr>
        <p:spPr>
          <a:xfrm>
            <a:off x="434398" y="142492"/>
            <a:ext cx="11506304" cy="7985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2EA1A7-DC7A-40A8-9E07-5A84A2CE9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716" y="2009456"/>
            <a:ext cx="6188242" cy="225077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" b="1" dirty="0"/>
              <a:t>Interfaz de usuario </a:t>
            </a:r>
            <a:r>
              <a:rPr lang="es" dirty="0"/>
              <a:t>pública y gratuita para </a:t>
            </a:r>
            <a:r>
              <a:rPr lang="es" b="1" dirty="0"/>
              <a:t>asesoramiento agronómico </a:t>
            </a:r>
            <a:r>
              <a:rPr lang="es" dirty="0"/>
              <a:t>desarrollada como una aplicación web progresiva.</a:t>
            </a:r>
          </a:p>
          <a:p>
            <a:pPr marL="0" indent="0" algn="ctr">
              <a:buNone/>
            </a:pPr>
            <a:r>
              <a:rPr lang="es" i="1" dirty="0"/>
              <a:t>Se puede instalar directamente como una aplicación para dispositivos móviles y de escritorio.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4DA753-CD93-4854-AA85-AE74A4A78A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4200" y="681037"/>
            <a:ext cx="4794006" cy="685800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F5AFDAEF-AB44-4751-B000-15C547BEB2E6}"/>
              </a:ext>
            </a:extLst>
          </p:cNvPr>
          <p:cNvGrpSpPr/>
          <p:nvPr/>
        </p:nvGrpSpPr>
        <p:grpSpPr>
          <a:xfrm>
            <a:off x="7727643" y="1104721"/>
            <a:ext cx="3473430" cy="681037"/>
            <a:chOff x="1308100" y="4838700"/>
            <a:chExt cx="3473430" cy="889000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5355FE70-5E66-4C98-8214-BB561F78923A}"/>
                </a:ext>
              </a:extLst>
            </p:cNvPr>
            <p:cNvSpPr/>
            <p:nvPr/>
          </p:nvSpPr>
          <p:spPr>
            <a:xfrm>
              <a:off x="1308100" y="4838700"/>
              <a:ext cx="3413934" cy="889000"/>
            </a:xfrm>
            <a:prstGeom prst="roundRect">
              <a:avLst/>
            </a:prstGeom>
            <a:solidFill>
              <a:srgbClr val="66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hlinkClick r:id="rId4"/>
              <a:extLst>
                <a:ext uri="{FF2B5EF4-FFF2-40B4-BE49-F238E27FC236}">
                  <a16:creationId xmlns:a16="http://schemas.microsoft.com/office/drawing/2014/main" id="{C30DB591-1C71-49AE-B381-AB05249D73D9}"/>
                </a:ext>
              </a:extLst>
            </p:cNvPr>
            <p:cNvSpPr/>
            <p:nvPr/>
          </p:nvSpPr>
          <p:spPr>
            <a:xfrm>
              <a:off x="1319813" y="5052367"/>
              <a:ext cx="34617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" sz="2400" b="1" dirty="0"/>
                <a:t>https://www.sativum.es/</a:t>
              </a: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2D8CCE18-052A-43F9-8811-98C3CB7446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462" y="8153399"/>
            <a:ext cx="4906108" cy="6858000"/>
          </a:xfrm>
          <a:prstGeom prst="rect">
            <a:avLst/>
          </a:prstGeom>
        </p:spPr>
      </p:pic>
      <p:sp>
        <p:nvSpPr>
          <p:cNvPr id="5" name="Título 3">
            <a:extLst>
              <a:ext uri="{FF2B5EF4-FFF2-40B4-BE49-F238E27FC236}">
                <a16:creationId xmlns:a16="http://schemas.microsoft.com/office/drawing/2014/main" id="{B4B7D09F-1FFB-780C-CB1B-D4D3D8837716}"/>
              </a:ext>
            </a:extLst>
          </p:cNvPr>
          <p:cNvSpPr txBox="1">
            <a:spLocks/>
          </p:cNvSpPr>
          <p:nvPr/>
        </p:nvSpPr>
        <p:spPr>
          <a:xfrm>
            <a:off x="587549" y="272911"/>
            <a:ext cx="11200002" cy="591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" sz="3200" b="1" dirty="0">
                <a:solidFill>
                  <a:schemeClr val="bg1"/>
                </a:solidFill>
              </a:rPr>
              <a:t>¿Qué es SATIVUM?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D8E81FF-9F41-450A-9D79-FD6630CCBB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329" y="1104721"/>
            <a:ext cx="3903725" cy="822893"/>
          </a:xfrm>
          <a:prstGeom prst="rect">
            <a:avLst/>
          </a:prstGeom>
        </p:spPr>
      </p:pic>
      <p:pic>
        <p:nvPicPr>
          <p:cNvPr id="1026" name="Picture 2" descr="Api, backend, frontend icon - Download on Iconfinder">
            <a:extLst>
              <a:ext uri="{FF2B5EF4-FFF2-40B4-BE49-F238E27FC236}">
                <a16:creationId xmlns:a16="http://schemas.microsoft.com/office/drawing/2014/main" id="{34DF9841-F1E8-44D1-ABA9-B097CFCDA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958" y="1483994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2A6BC36-03D7-4D79-B210-9694AE16C0CE}"/>
              </a:ext>
            </a:extLst>
          </p:cNvPr>
          <p:cNvSpPr txBox="1"/>
          <p:nvPr/>
        </p:nvSpPr>
        <p:spPr>
          <a:xfrm>
            <a:off x="117546" y="2580844"/>
            <a:ext cx="633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7DB41D3-F511-4674-90C1-65C33E2B1CBA}"/>
              </a:ext>
            </a:extLst>
          </p:cNvPr>
          <p:cNvSpPr txBox="1"/>
          <p:nvPr/>
        </p:nvSpPr>
        <p:spPr>
          <a:xfrm>
            <a:off x="134546" y="4730133"/>
            <a:ext cx="633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C155496-843D-4A30-90B8-F06429675E29}"/>
              </a:ext>
            </a:extLst>
          </p:cNvPr>
          <p:cNvSpPr/>
          <p:nvPr/>
        </p:nvSpPr>
        <p:spPr>
          <a:xfrm>
            <a:off x="837716" y="4591634"/>
            <a:ext cx="6118776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" sz="2800" dirty="0"/>
              <a:t>Backend de servicios como API (algunos </a:t>
            </a:r>
            <a:r>
              <a:rPr lang="es" sz="2800" i="1" dirty="0"/>
              <a:t>abiertos a desarrolladores)</a:t>
            </a:r>
          </a:p>
          <a:p>
            <a:r>
              <a:rPr lang="es" sz="2800" i="1" dirty="0"/>
              <a:t>Respaldado por </a:t>
            </a:r>
            <a:r>
              <a:rPr lang="es-ES" sz="2800" i="1" dirty="0"/>
              <a:t>datos públicos</a:t>
            </a:r>
            <a:endParaRPr lang="es" sz="2800" i="1" dirty="0"/>
          </a:p>
        </p:txBody>
      </p:sp>
    </p:spTree>
    <p:extLst>
      <p:ext uri="{BB962C8B-B14F-4D97-AF65-F5344CB8AC3E}">
        <p14:creationId xmlns:p14="http://schemas.microsoft.com/office/powerpoint/2010/main" val="2645133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96F4A-149A-08BA-5A0C-A4F25DB5C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FF643F-95FB-8587-037C-A56A005AE2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0" y="0"/>
            <a:ext cx="7515225" cy="6907222"/>
          </a:xfrm>
          <a:prstGeom prst="rect">
            <a:avLst/>
          </a:prstGeom>
        </p:spPr>
      </p:pic>
      <p:pic>
        <p:nvPicPr>
          <p:cNvPr id="3074" name="Picture 2" descr="Interreg SUDOE - Fundación Galicia Europa">
            <a:extLst>
              <a:ext uri="{FF2B5EF4-FFF2-40B4-BE49-F238E27FC236}">
                <a16:creationId xmlns:a16="http://schemas.microsoft.com/office/drawing/2014/main" id="{4D4B2524-D7BF-5D36-50A7-14C5004D2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7944" y="5629013"/>
            <a:ext cx="2662694" cy="9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105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83A7C-0C36-4105-A3CC-3B417920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355600"/>
            <a:ext cx="4762500" cy="79692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ES"/>
              <a:t>Módulo de CUE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F7B09A9-4F8D-4640-B92F-60A151D5B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1865" y="180974"/>
            <a:ext cx="6590933" cy="63468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0E4D120-ACF4-4BFC-B506-E04D2B4CC45D}"/>
              </a:ext>
            </a:extLst>
          </p:cNvPr>
          <p:cNvSpPr txBox="1"/>
          <p:nvPr/>
        </p:nvSpPr>
        <p:spPr>
          <a:xfrm>
            <a:off x="571500" y="1914524"/>
            <a:ext cx="426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Desarrollado exprofeso para CUE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Usa la interface común para CUE y 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Muy demandado por los usuarios y muy exigente para los desarrolladores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415568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8DB63-B5E1-4C38-B7FA-C931A84F3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97300" cy="13255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/>
              <a:t>Novedad: mejora módulo de </a:t>
            </a:r>
            <a:r>
              <a:rPr lang="es-ES" dirty="0" err="1"/>
              <a:t>fitos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1A007A-EED8-4327-B47B-7E3FF5B3F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2999"/>
            <a:ext cx="3797300" cy="3763963"/>
          </a:xfrm>
        </p:spPr>
        <p:txBody>
          <a:bodyPr>
            <a:normAutofit lnSpcReduction="10000"/>
          </a:bodyPr>
          <a:lstStyle/>
          <a:p>
            <a:r>
              <a:rPr lang="es-ES" dirty="0"/>
              <a:t>Informa sobre si el fitosanitario está autorizado para el cultivo</a:t>
            </a:r>
          </a:p>
          <a:p>
            <a:r>
              <a:rPr lang="es-ES" dirty="0"/>
              <a:t>Informa de la caducidad próxima</a:t>
            </a:r>
          </a:p>
          <a:p>
            <a:r>
              <a:rPr lang="es-ES" dirty="0"/>
              <a:t>Carga los usos posibles y las dosis mínimas y máximas.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DE9E4B-E1AC-433C-8640-9F95BC459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231" y="0"/>
            <a:ext cx="7121769" cy="6858000"/>
          </a:xfrm>
          <a:prstGeom prst="rect">
            <a:avLst/>
          </a:prstGeom>
        </p:spPr>
      </p:pic>
      <p:sp>
        <p:nvSpPr>
          <p:cNvPr id="6" name="Rayo 5">
            <a:extLst>
              <a:ext uri="{FF2B5EF4-FFF2-40B4-BE49-F238E27FC236}">
                <a16:creationId xmlns:a16="http://schemas.microsoft.com/office/drawing/2014/main" id="{3D55277D-7611-4C96-91C4-A853365F629C}"/>
              </a:ext>
            </a:extLst>
          </p:cNvPr>
          <p:cNvSpPr/>
          <p:nvPr/>
        </p:nvSpPr>
        <p:spPr>
          <a:xfrm>
            <a:off x="107951" y="144462"/>
            <a:ext cx="512884" cy="1325563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972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7C2BB1D-48EE-453A-855F-3BFFAF80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Experiencia de usuarios (datos 31 mayo 2024)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E7E78298-222C-401C-8882-FD12BC44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19061" cy="4351338"/>
          </a:xfrm>
        </p:spPr>
        <p:txBody>
          <a:bodyPr>
            <a:normAutofit fontScale="92500" lnSpcReduction="10000"/>
          </a:bodyPr>
          <a:lstStyle/>
          <a:p>
            <a:r>
              <a:rPr lang="es" dirty="0" err="1"/>
              <a:t>Agricultores </a:t>
            </a:r>
            <a:r>
              <a:rPr lang="es" dirty="0"/>
              <a:t>y </a:t>
            </a:r>
            <a:r>
              <a:rPr lang="es" dirty="0" err="1"/>
              <a:t>asesores</a:t>
            </a:r>
            <a:endParaRPr lang="en-GB" dirty="0"/>
          </a:p>
          <a:p>
            <a:pPr lvl="1"/>
            <a:r>
              <a:rPr lang="es" dirty="0"/>
              <a:t>Usuarios activos : </a:t>
            </a:r>
            <a:r>
              <a:rPr lang="es" dirty="0">
                <a:solidFill>
                  <a:srgbClr val="FF0000"/>
                </a:solidFill>
              </a:rPr>
              <a:t>4.076</a:t>
            </a:r>
          </a:p>
          <a:p>
            <a:pPr lvl="1"/>
            <a:r>
              <a:rPr lang="es" dirty="0"/>
              <a:t>parcelas incluido : </a:t>
            </a:r>
            <a:r>
              <a:rPr lang="es" dirty="0">
                <a:solidFill>
                  <a:srgbClr val="FF0000"/>
                </a:solidFill>
              </a:rPr>
              <a:t>349.244 </a:t>
            </a:r>
            <a:r>
              <a:rPr lang="es" dirty="0"/>
              <a:t>(28.621 con plan de nutrientes )</a:t>
            </a:r>
          </a:p>
          <a:p>
            <a:pPr lvl="1"/>
            <a:r>
              <a:rPr lang="es" dirty="0" err="1"/>
              <a:t>Sesiones </a:t>
            </a:r>
            <a:r>
              <a:rPr lang="es" dirty="0"/>
              <a:t>de </a:t>
            </a:r>
            <a:r>
              <a:rPr lang="es" dirty="0" err="1"/>
              <a:t>formación</a:t>
            </a:r>
            <a:r>
              <a:rPr lang="es" dirty="0"/>
              <a:t> </a:t>
            </a:r>
            <a:r>
              <a:rPr lang="es" dirty="0" err="1"/>
              <a:t>en </a:t>
            </a:r>
            <a:r>
              <a:rPr lang="es" dirty="0"/>
              <a:t>2023: </a:t>
            </a:r>
            <a:r>
              <a:rPr lang="es" dirty="0">
                <a:solidFill>
                  <a:srgbClr val="FF0000"/>
                </a:solidFill>
              </a:rPr>
              <a:t>74</a:t>
            </a:r>
          </a:p>
          <a:p>
            <a:pPr lvl="1"/>
            <a:r>
              <a:rPr lang="es" dirty="0" err="1"/>
              <a:t>Ayuda </a:t>
            </a:r>
            <a:r>
              <a:rPr lang="es" dirty="0"/>
              <a:t>de </a:t>
            </a:r>
            <a:r>
              <a:rPr lang="es" dirty="0" err="1"/>
              <a:t>agricultores </a:t>
            </a:r>
            <a:r>
              <a:rPr lang="es" dirty="0"/>
              <a:t>y </a:t>
            </a:r>
            <a:r>
              <a:rPr lang="es" dirty="0" err="1"/>
              <a:t>asesores</a:t>
            </a:r>
            <a:r>
              <a:rPr lang="es" dirty="0"/>
              <a:t> </a:t>
            </a:r>
            <a:r>
              <a:rPr lang="es" dirty="0" err="1"/>
              <a:t>en </a:t>
            </a:r>
            <a:r>
              <a:rPr lang="es" dirty="0"/>
              <a:t>2023: </a:t>
            </a:r>
            <a:r>
              <a:rPr lang="es" dirty="0">
                <a:solidFill>
                  <a:srgbClr val="FF0000"/>
                </a:solidFill>
              </a:rPr>
              <a:t>2.300</a:t>
            </a:r>
          </a:p>
          <a:p>
            <a:r>
              <a:rPr lang="es" dirty="0" err="1"/>
              <a:t>Desarrolladores</a:t>
            </a:r>
            <a:endParaRPr lang="en-GB" dirty="0"/>
          </a:p>
          <a:p>
            <a:pPr lvl="1"/>
            <a:r>
              <a:rPr lang="es" dirty="0"/>
              <a:t>Registrados con clave API: </a:t>
            </a:r>
            <a:r>
              <a:rPr lang="es" dirty="0">
                <a:solidFill>
                  <a:srgbClr val="FF0000"/>
                </a:solidFill>
              </a:rPr>
              <a:t>35</a:t>
            </a:r>
          </a:p>
          <a:p>
            <a:pPr lvl="1"/>
            <a:r>
              <a:rPr lang="es" dirty="0" err="1"/>
              <a:t>Peticiones </a:t>
            </a:r>
            <a:r>
              <a:rPr lang="es" dirty="0"/>
              <a:t>al API de plan de </a:t>
            </a:r>
            <a:r>
              <a:rPr lang="es" dirty="0" err="1"/>
              <a:t>nutrientes </a:t>
            </a:r>
            <a:r>
              <a:rPr lang="es" dirty="0"/>
              <a:t>:</a:t>
            </a:r>
          </a:p>
          <a:p>
            <a:pPr lvl="2"/>
            <a:r>
              <a:rPr lang="es" sz="1800" dirty="0"/>
              <a:t>Feb: </a:t>
            </a:r>
            <a:r>
              <a:rPr lang="es" sz="1800" dirty="0">
                <a:solidFill>
                  <a:srgbClr val="FF0000"/>
                </a:solidFill>
              </a:rPr>
              <a:t>6.481 </a:t>
            </a:r>
            <a:r>
              <a:rPr lang="es" sz="1800" dirty="0"/>
              <a:t>(SATIVUM) + </a:t>
            </a:r>
            <a:r>
              <a:rPr lang="es" sz="1800" dirty="0">
                <a:solidFill>
                  <a:srgbClr val="FF0000"/>
                </a:solidFill>
              </a:rPr>
              <a:t>1.837 </a:t>
            </a:r>
            <a:r>
              <a:rPr lang="es" sz="1800" dirty="0"/>
              <a:t>(terceros)</a:t>
            </a:r>
          </a:p>
          <a:p>
            <a:pPr lvl="2"/>
            <a:r>
              <a:rPr lang="es" sz="1800" dirty="0"/>
              <a:t>Mar: </a:t>
            </a:r>
            <a:r>
              <a:rPr lang="es" sz="1800" dirty="0">
                <a:solidFill>
                  <a:srgbClr val="FF0000"/>
                </a:solidFill>
              </a:rPr>
              <a:t>4.313 </a:t>
            </a:r>
            <a:r>
              <a:rPr lang="es" sz="1800" dirty="0"/>
              <a:t>(SATIVUM) + </a:t>
            </a:r>
            <a:r>
              <a:rPr lang="es" sz="1800" dirty="0">
                <a:solidFill>
                  <a:srgbClr val="FF0000"/>
                </a:solidFill>
              </a:rPr>
              <a:t>1.060 </a:t>
            </a:r>
            <a:r>
              <a:rPr lang="es" sz="1800" dirty="0"/>
              <a:t>(terceros)</a:t>
            </a:r>
          </a:p>
          <a:p>
            <a:pPr lvl="2"/>
            <a:r>
              <a:rPr lang="es" sz="1800" dirty="0"/>
              <a:t>Abr: </a:t>
            </a:r>
            <a:r>
              <a:rPr lang="es" sz="1800" dirty="0">
                <a:solidFill>
                  <a:srgbClr val="FF0000"/>
                </a:solidFill>
              </a:rPr>
              <a:t>2.029 </a:t>
            </a:r>
            <a:r>
              <a:rPr lang="es" sz="1800" dirty="0"/>
              <a:t>(SATIVUM) + </a:t>
            </a:r>
            <a:r>
              <a:rPr lang="es" sz="1800" dirty="0">
                <a:solidFill>
                  <a:srgbClr val="FF0000"/>
                </a:solidFill>
              </a:rPr>
              <a:t>759 </a:t>
            </a:r>
            <a:r>
              <a:rPr lang="es" sz="1800" dirty="0"/>
              <a:t>(terceros)</a:t>
            </a:r>
          </a:p>
          <a:p>
            <a:pPr lvl="2"/>
            <a:endParaRPr lang="en-GB" sz="1800" dirty="0"/>
          </a:p>
        </p:txBody>
      </p:sp>
      <p:pic>
        <p:nvPicPr>
          <p:cNvPr id="5" name="Picture 4" descr="A group of people in a room with laptops&#10;&#10;Description automatically generated">
            <a:extLst>
              <a:ext uri="{FF2B5EF4-FFF2-40B4-BE49-F238E27FC236}">
                <a16:creationId xmlns:a16="http://schemas.microsoft.com/office/drawing/2014/main" id="{D916299D-AE31-90EE-D833-C459CEFE22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448" y="4144315"/>
            <a:ext cx="4968069" cy="2235631"/>
          </a:xfrm>
          <a:prstGeom prst="rect">
            <a:avLst/>
          </a:prstGeom>
        </p:spPr>
      </p:pic>
      <p:pic>
        <p:nvPicPr>
          <p:cNvPr id="7" name="Picture 6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36716C69-2551-22FC-354E-B01E8379DA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3448" y="1765663"/>
            <a:ext cx="4968069" cy="223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84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FACCF-AF20-1545-A083-1F362C7A2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BEE1-529F-BD42-F164-A8FAF6D9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oup of people sitting at tables with computers and a projector screen&#10;&#10;Description automatically generated">
            <a:extLst>
              <a:ext uri="{FF2B5EF4-FFF2-40B4-BE49-F238E27FC236}">
                <a16:creationId xmlns:a16="http://schemas.microsoft.com/office/drawing/2014/main" id="{5CB903DB-94A1-3030-6C95-2EDB92711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180" y="1825625"/>
            <a:ext cx="9669640" cy="4351338"/>
          </a:xfrm>
        </p:spPr>
      </p:pic>
      <p:pic>
        <p:nvPicPr>
          <p:cNvPr id="7" name="Picture 6" descr="A group of people sitting in a theater&#10;&#10;Description automatically generated">
            <a:extLst>
              <a:ext uri="{FF2B5EF4-FFF2-40B4-BE49-F238E27FC236}">
                <a16:creationId xmlns:a16="http://schemas.microsoft.com/office/drawing/2014/main" id="{183E01A8-B120-4BC0-58C6-FD4449F71C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  <p:pic>
        <p:nvPicPr>
          <p:cNvPr id="9" name="Picture 8" descr="People sitting at a bar&#10;&#10;Description automatically generated">
            <a:extLst>
              <a:ext uri="{FF2B5EF4-FFF2-40B4-BE49-F238E27FC236}">
                <a16:creationId xmlns:a16="http://schemas.microsoft.com/office/drawing/2014/main" id="{241152C0-543A-5A81-6628-28A0A461AB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  <p:pic>
        <p:nvPicPr>
          <p:cNvPr id="11" name="Picture 10" descr="A person giving a presentation to a group of people&#10;&#10;Description automatically generated">
            <a:extLst>
              <a:ext uri="{FF2B5EF4-FFF2-40B4-BE49-F238E27FC236}">
                <a16:creationId xmlns:a16="http://schemas.microsoft.com/office/drawing/2014/main" id="{13DF8B56-7BB1-B1BC-E71C-E047029731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  <p:pic>
        <p:nvPicPr>
          <p:cNvPr id="13" name="Picture 12" descr="A group of people sitting in chairs in a room&#10;&#10;Description automatically generated">
            <a:extLst>
              <a:ext uri="{FF2B5EF4-FFF2-40B4-BE49-F238E27FC236}">
                <a16:creationId xmlns:a16="http://schemas.microsoft.com/office/drawing/2014/main" id="{9464B06E-AECB-91D7-8484-FD5DC89927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  <p:pic>
        <p:nvPicPr>
          <p:cNvPr id="15" name="Picture 14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9A45BA31-FAA6-C7E7-460D-2A5C82B896F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  <p:pic>
        <p:nvPicPr>
          <p:cNvPr id="17" name="Picture 16" descr="A group of people sitting at tables in a classroom&#10;&#10;Description automatically generated">
            <a:extLst>
              <a:ext uri="{FF2B5EF4-FFF2-40B4-BE49-F238E27FC236}">
                <a16:creationId xmlns:a16="http://schemas.microsoft.com/office/drawing/2014/main" id="{2627463D-2215-6036-55FD-670033D941D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7333"/>
            <a:ext cx="12192000" cy="5503333"/>
          </a:xfrm>
          <a:prstGeom prst="rect">
            <a:avLst/>
          </a:prstGeom>
        </p:spPr>
      </p:pic>
      <p:pic>
        <p:nvPicPr>
          <p:cNvPr id="19" name="Picture 18" descr="A person giving a presentation to a group of people&#10;&#10;Description automatically generated">
            <a:extLst>
              <a:ext uri="{FF2B5EF4-FFF2-40B4-BE49-F238E27FC236}">
                <a16:creationId xmlns:a16="http://schemas.microsoft.com/office/drawing/2014/main" id="{FA689104-F20E-1456-7E0B-F213D68DA44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  <p:pic>
        <p:nvPicPr>
          <p:cNvPr id="21" name="Picture 20" descr="A large group of people sitting at tables&#10;&#10;Description automatically generated">
            <a:extLst>
              <a:ext uri="{FF2B5EF4-FFF2-40B4-BE49-F238E27FC236}">
                <a16:creationId xmlns:a16="http://schemas.microsoft.com/office/drawing/2014/main" id="{3E8E33F7-ED63-0394-E1EC-CDCD009C02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52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8E90-5B62-C99B-ECAF-DE2F9C659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" name="Picture 18" descr="A person giving a presentation to a group of people&#10;&#10;Description automatically generated">
            <a:extLst>
              <a:ext uri="{FF2B5EF4-FFF2-40B4-BE49-F238E27FC236}">
                <a16:creationId xmlns:a16="http://schemas.microsoft.com/office/drawing/2014/main" id="{52FC7B9B-4972-9DB2-FE94-E29F4C62C2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7413" y="598697"/>
            <a:ext cx="12572720" cy="56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19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AF351-9262-0257-BA51-0E155F3DC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67A75-E75F-811D-BB70-174474297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65280-9DED-EE23-5322-388B7A52E3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82053"/>
            <a:ext cx="121920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81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AFC41-D81D-3F08-AD1F-C4F92DBB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6E3CD-F988-4660-CE8A-90C4EB843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People sitting at a bar&#10;&#10;Description automatically generated">
            <a:extLst>
              <a:ext uri="{FF2B5EF4-FFF2-40B4-BE49-F238E27FC236}">
                <a16:creationId xmlns:a16="http://schemas.microsoft.com/office/drawing/2014/main" id="{42DA2687-EFF5-921E-FDBE-92C4EB8ECC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0014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39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E0F14-8178-455C-92F3-777788F0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Comentarios de los agricultores y sus asesores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B32AE5-2442-4FE8-AFE0-E036C0EBB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0658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" dirty="0"/>
              <a:t>La capacidad de realizar equilibrios de nutrientes ha hecho </a:t>
            </a:r>
            <a:r>
              <a:rPr lang="es" b="1" dirty="0"/>
              <a:t>famosa a la herramienta</a:t>
            </a:r>
            <a:r>
              <a:rPr lang="e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" dirty="0"/>
              <a:t>La interacción directa con los agricultores evolucionó la herramienta, pero </a:t>
            </a:r>
            <a:r>
              <a:rPr lang="es" b="1" dirty="0"/>
              <a:t>aún se necesita más evolución </a:t>
            </a:r>
            <a:r>
              <a:rPr lang="es" dirty="0"/>
              <a:t>. Muchos agricultores no pasan la fase de prueba.</a:t>
            </a:r>
          </a:p>
          <a:p>
            <a:pPr marL="514350" indent="-514350">
              <a:buFont typeface="+mj-lt"/>
              <a:buAutoNum type="arabicPeriod"/>
            </a:pPr>
            <a:r>
              <a:rPr lang="es" dirty="0"/>
              <a:t>Gran parte del éxito radica en que la presión para crear planes de nutrientes </a:t>
            </a:r>
            <a:r>
              <a:rPr lang="es-ES" dirty="0"/>
              <a:t>o CUE hace que </a:t>
            </a:r>
            <a:r>
              <a:rPr lang="es" dirty="0"/>
              <a:t>SATIVUM emer</a:t>
            </a:r>
            <a:r>
              <a:rPr lang="es-ES" dirty="0"/>
              <a:t>ja</a:t>
            </a:r>
            <a:r>
              <a:rPr lang="es" dirty="0"/>
              <a:t> como un </a:t>
            </a:r>
            <a:r>
              <a:rPr lang="es" b="1" dirty="0"/>
              <a:t>solucionador de problemas </a:t>
            </a:r>
            <a:r>
              <a:rPr lang="e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" dirty="0"/>
              <a:t>¿Cuál es el modelo de negocio detrás?</a:t>
            </a:r>
          </a:p>
          <a:p>
            <a:endParaRPr lang="en-GB" dirty="0"/>
          </a:p>
        </p:txBody>
      </p:sp>
      <p:pic>
        <p:nvPicPr>
          <p:cNvPr id="1026" name="Picture 2" descr="Celebrity, famous, popular, vip icon - Download on Iconfinder">
            <a:extLst>
              <a:ext uri="{FF2B5EF4-FFF2-40B4-BE49-F238E27FC236}">
                <a16:creationId xmlns:a16="http://schemas.microsoft.com/office/drawing/2014/main" id="{5D314DD5-66E7-5819-049B-425764B3D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1341" y="752225"/>
            <a:ext cx="1876926" cy="187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70C213F-6BC1-F874-75CA-F7F350BD0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1341" y="2629151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D3A807D-A1B5-FB66-70ED-05A010E76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5167" y="4540948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69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F130D-656D-45BB-951D-25BF18898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DF257-CCF1-4B05-9DA7-89A38891F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0DC497-EA7B-4F77-AB0D-A87D91AC87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D039432-3607-4444-844C-D71F8E39CDB5}"/>
              </a:ext>
            </a:extLst>
          </p:cNvPr>
          <p:cNvSpPr txBox="1"/>
          <p:nvPr/>
        </p:nvSpPr>
        <p:spPr>
          <a:xfrm>
            <a:off x="922789" y="1336744"/>
            <a:ext cx="5173211" cy="723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000" dirty="0"/>
              <a:t>Base parcelaria SIGPAC</a:t>
            </a:r>
            <a:endParaRPr lang="es" sz="4000" dirty="0"/>
          </a:p>
        </p:txBody>
      </p:sp>
    </p:spTree>
    <p:extLst>
      <p:ext uri="{BB962C8B-B14F-4D97-AF65-F5344CB8AC3E}">
        <p14:creationId xmlns:p14="http://schemas.microsoft.com/office/powerpoint/2010/main" val="110912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2208B-90DB-400A-9066-C779549B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ED7C77-B2BF-4AAF-AC9F-F821A911B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0A4EE8-6323-4D51-8F3D-29D0B567F5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B59F85F-D1A8-4B61-A36F-BBE5429B2838}"/>
              </a:ext>
            </a:extLst>
          </p:cNvPr>
          <p:cNvSpPr txBox="1"/>
          <p:nvPr/>
        </p:nvSpPr>
        <p:spPr>
          <a:xfrm>
            <a:off x="922788" y="1336745"/>
            <a:ext cx="752714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000" dirty="0"/>
              <a:t>Base parcelaria de parcela agrícola</a:t>
            </a:r>
            <a:endParaRPr lang="es" sz="4000" dirty="0"/>
          </a:p>
        </p:txBody>
      </p:sp>
    </p:spTree>
    <p:extLst>
      <p:ext uri="{BB962C8B-B14F-4D97-AF65-F5344CB8AC3E}">
        <p14:creationId xmlns:p14="http://schemas.microsoft.com/office/powerpoint/2010/main" val="168868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2EA1A7-DC7A-40A8-9E07-5A84A2CE9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263" y="1548965"/>
            <a:ext cx="7275207" cy="4589703"/>
          </a:xfrm>
        </p:spPr>
        <p:txBody>
          <a:bodyPr>
            <a:normAutofit fontScale="92500" lnSpcReduction="20000"/>
          </a:bodyPr>
          <a:lstStyle/>
          <a:p>
            <a:r>
              <a:rPr lang="es" sz="2800" dirty="0"/>
              <a:t>Sativum es una APP pública para la gestión de datos sobre parcelas agrícolas</a:t>
            </a:r>
          </a:p>
          <a:p>
            <a:pPr lvl="1"/>
            <a:r>
              <a:rPr lang="es" sz="3000" dirty="0"/>
              <a:t>Satélite </a:t>
            </a:r>
            <a:r>
              <a:rPr lang="es" sz="2800" dirty="0"/>
              <a:t>(y foto aérea </a:t>
            </a:r>
            <a:r>
              <a:rPr lang="es-ES" sz="2800" dirty="0"/>
              <a:t>o VHR</a:t>
            </a:r>
            <a:r>
              <a:rPr lang="es" sz="2800" dirty="0"/>
              <a:t>)</a:t>
            </a:r>
          </a:p>
          <a:p>
            <a:pPr lvl="1"/>
            <a:r>
              <a:rPr lang="es-ES" sz="2800" dirty="0"/>
              <a:t>S</a:t>
            </a:r>
            <a:r>
              <a:rPr lang="es" sz="2800" dirty="0"/>
              <a:t>uelo</a:t>
            </a:r>
          </a:p>
          <a:p>
            <a:pPr lvl="1"/>
            <a:r>
              <a:rPr lang="es" sz="2800" dirty="0"/>
              <a:t>Clima</a:t>
            </a:r>
          </a:p>
          <a:p>
            <a:pPr lvl="1"/>
            <a:r>
              <a:rPr lang="es" sz="2800" dirty="0"/>
              <a:t>Parcelario y cultivos</a:t>
            </a:r>
          </a:p>
          <a:p>
            <a:r>
              <a:rPr lang="es" sz="2800" dirty="0"/>
              <a:t>Se incluyen módulos de ayuda a la toma de decisiones.</a:t>
            </a:r>
          </a:p>
          <a:p>
            <a:pPr lvl="1"/>
            <a:r>
              <a:rPr lang="es" sz="2800" b="1" dirty="0"/>
              <a:t>Nutrición: Es un FAST</a:t>
            </a:r>
          </a:p>
          <a:p>
            <a:pPr lvl="1"/>
            <a:r>
              <a:rPr lang="es-ES" sz="2800" dirty="0"/>
              <a:t>P</a:t>
            </a:r>
            <a:r>
              <a:rPr lang="es" sz="2800" dirty="0"/>
              <a:t>lagas</a:t>
            </a:r>
          </a:p>
          <a:p>
            <a:pPr lvl="1"/>
            <a:r>
              <a:rPr lang="es" sz="2800" dirty="0"/>
              <a:t>Agricultura de precision</a:t>
            </a:r>
          </a:p>
          <a:p>
            <a:pPr lvl="1"/>
            <a:r>
              <a:rPr lang="es" sz="2800" dirty="0"/>
              <a:t>Selección de fitosanitarios</a:t>
            </a:r>
          </a:p>
          <a:p>
            <a:r>
              <a:rPr lang="es" sz="3200" dirty="0"/>
              <a:t>Compatible con CUE y REA</a:t>
            </a:r>
          </a:p>
          <a:p>
            <a:endParaRPr lang="es-ES" sz="2800" dirty="0"/>
          </a:p>
          <a:p>
            <a:pPr lvl="1"/>
            <a:endParaRPr lang="es-ES" sz="2800" dirty="0"/>
          </a:p>
          <a:p>
            <a:endParaRPr lang="es-ES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D8E81FF-9F41-450A-9D79-FD6630CCBB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52" y="421990"/>
            <a:ext cx="3903725" cy="822893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345C19ED-C500-480E-B389-CCA4F4F0F6DA}"/>
              </a:ext>
            </a:extLst>
          </p:cNvPr>
          <p:cNvGrpSpPr/>
          <p:nvPr/>
        </p:nvGrpSpPr>
        <p:grpSpPr>
          <a:xfrm>
            <a:off x="7881257" y="0"/>
            <a:ext cx="4448428" cy="6858000"/>
            <a:chOff x="573681" y="-17780"/>
            <a:chExt cx="5303243" cy="834198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317F0C3-07B3-414A-B558-22D6F31EC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073" y="-17780"/>
              <a:ext cx="5238751" cy="203454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AAAB9492-3D6B-4F1B-ADA2-8F8EE1D9B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074" y="2138362"/>
              <a:ext cx="5276850" cy="6185838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9FD1455A-7801-4993-ABBF-CA9BBCEA73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3681" y="316862"/>
              <a:ext cx="2309802" cy="1699897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BF3E202-D7DB-4FD8-BE25-921176D8E0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7433" y="1953975"/>
              <a:ext cx="5184030" cy="216692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BC25230-CE3A-473E-AFA9-1331FA183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5852" y="316863"/>
              <a:ext cx="876301" cy="2971800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89E16A9-B1AB-4014-8FB1-E795CFE50C7D}"/>
              </a:ext>
            </a:extLst>
          </p:cNvPr>
          <p:cNvGrpSpPr/>
          <p:nvPr/>
        </p:nvGrpSpPr>
        <p:grpSpPr>
          <a:xfrm>
            <a:off x="2195606" y="6139302"/>
            <a:ext cx="3473430" cy="681037"/>
            <a:chOff x="1308100" y="4838700"/>
            <a:chExt cx="3473430" cy="889000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D1EE5FC1-7AC0-4BB8-99F7-A9B7353399BA}"/>
                </a:ext>
              </a:extLst>
            </p:cNvPr>
            <p:cNvSpPr/>
            <p:nvPr/>
          </p:nvSpPr>
          <p:spPr>
            <a:xfrm>
              <a:off x="1308100" y="4838700"/>
              <a:ext cx="3413934" cy="889000"/>
            </a:xfrm>
            <a:prstGeom prst="roundRect">
              <a:avLst/>
            </a:prstGeom>
            <a:solidFill>
              <a:srgbClr val="66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>
              <a:hlinkClick r:id="rId9"/>
              <a:extLst>
                <a:ext uri="{FF2B5EF4-FFF2-40B4-BE49-F238E27FC236}">
                  <a16:creationId xmlns:a16="http://schemas.microsoft.com/office/drawing/2014/main" id="{59FCC168-3764-4B58-B79E-6CFB806D9891}"/>
                </a:ext>
              </a:extLst>
            </p:cNvPr>
            <p:cNvSpPr/>
            <p:nvPr/>
          </p:nvSpPr>
          <p:spPr>
            <a:xfrm>
              <a:off x="1319813" y="5052367"/>
              <a:ext cx="34617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" sz="2400" b="1" dirty="0"/>
                <a:t>https://www.sativum.es/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366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F38F518-9723-F7B5-CCC1-88590D9D57D0}"/>
              </a:ext>
            </a:extLst>
          </p:cNvPr>
          <p:cNvSpPr/>
          <p:nvPr/>
        </p:nvSpPr>
        <p:spPr>
          <a:xfrm>
            <a:off x="434398" y="142492"/>
            <a:ext cx="11506304" cy="7985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4DA753-CD93-4854-AA85-AE74A4A78A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4200" y="681037"/>
            <a:ext cx="4794006" cy="6858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D8CCE18-052A-43F9-8811-98C3CB7446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462" y="8153399"/>
            <a:ext cx="4906108" cy="6858000"/>
          </a:xfrm>
          <a:prstGeom prst="rect">
            <a:avLst/>
          </a:prstGeom>
        </p:spPr>
      </p:pic>
      <p:sp>
        <p:nvSpPr>
          <p:cNvPr id="5" name="Título 3">
            <a:extLst>
              <a:ext uri="{FF2B5EF4-FFF2-40B4-BE49-F238E27FC236}">
                <a16:creationId xmlns:a16="http://schemas.microsoft.com/office/drawing/2014/main" id="{B4B7D09F-1FFB-780C-CB1B-D4D3D8837716}"/>
              </a:ext>
            </a:extLst>
          </p:cNvPr>
          <p:cNvSpPr txBox="1">
            <a:spLocks/>
          </p:cNvSpPr>
          <p:nvPr/>
        </p:nvSpPr>
        <p:spPr>
          <a:xfrm>
            <a:off x="587549" y="272911"/>
            <a:ext cx="11200002" cy="591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" sz="3200" b="1" dirty="0">
                <a:solidFill>
                  <a:schemeClr val="bg1"/>
                </a:solidFill>
              </a:rPr>
              <a:t>Nacimiento de </a:t>
            </a:r>
            <a:r>
              <a:rPr lang="es-ES" sz="3200" b="1" dirty="0">
                <a:solidFill>
                  <a:schemeClr val="bg1"/>
                </a:solidFill>
              </a:rPr>
              <a:t>SATIVUM (Inicialmente llamado Proyecto Miranda)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D8E81FF-9F41-450A-9D79-FD6630CCBB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635" y="1432543"/>
            <a:ext cx="3903725" cy="822893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E7DB41D3-F511-4674-90C1-65C33E2B1CBA}"/>
              </a:ext>
            </a:extLst>
          </p:cNvPr>
          <p:cNvSpPr txBox="1"/>
          <p:nvPr/>
        </p:nvSpPr>
        <p:spPr>
          <a:xfrm>
            <a:off x="863110" y="864131"/>
            <a:ext cx="31264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C155496-843D-4A30-90B8-F06429675E29}"/>
              </a:ext>
            </a:extLst>
          </p:cNvPr>
          <p:cNvSpPr/>
          <p:nvPr/>
        </p:nvSpPr>
        <p:spPr>
          <a:xfrm>
            <a:off x="487435" y="1798416"/>
            <a:ext cx="4243999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800" dirty="0"/>
              <a:t>Arrancan los controles de la PAC por monitorización </a:t>
            </a:r>
            <a:endParaRPr lang="es" sz="2800" i="1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856BD15-4457-46B2-A829-D8EF6DA79E17}"/>
              </a:ext>
            </a:extLst>
          </p:cNvPr>
          <p:cNvSpPr/>
          <p:nvPr/>
        </p:nvSpPr>
        <p:spPr>
          <a:xfrm>
            <a:off x="487435" y="2864439"/>
            <a:ext cx="4243999" cy="18158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800" dirty="0"/>
              <a:t>Visión de ofrecer servicios a los agricultores, no solo esforzarnos en aplicar la tecnología para controlarlos</a:t>
            </a:r>
            <a:endParaRPr lang="es" sz="2800" i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098CE72-079B-4EA7-9953-E04747E91C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070" y="1920895"/>
            <a:ext cx="5142857" cy="5142857"/>
          </a:xfrm>
          <a:prstGeom prst="rect">
            <a:avLst/>
          </a:prstGeom>
        </p:spPr>
      </p:pic>
      <p:pic>
        <p:nvPicPr>
          <p:cNvPr id="22" name="Gráfico 21" descr="Cara sonriente sin relleno">
            <a:extLst>
              <a:ext uri="{FF2B5EF4-FFF2-40B4-BE49-F238E27FC236}">
                <a16:creationId xmlns:a16="http://schemas.microsoft.com/office/drawing/2014/main" id="{B8F63FDA-929D-4329-AC9A-330720F57A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52210" y="4358356"/>
            <a:ext cx="914400" cy="914400"/>
          </a:xfrm>
          <a:prstGeom prst="rect">
            <a:avLst/>
          </a:prstGeom>
        </p:spPr>
      </p:pic>
      <p:pic>
        <p:nvPicPr>
          <p:cNvPr id="25" name="Gráfico 24" descr="Cara triste sin relleno">
            <a:extLst>
              <a:ext uri="{FF2B5EF4-FFF2-40B4-BE49-F238E27FC236}">
                <a16:creationId xmlns:a16="http://schemas.microsoft.com/office/drawing/2014/main" id="{DD8828FD-8036-4C24-BABD-FF3D75DAEB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87386" y="4820319"/>
            <a:ext cx="914400" cy="91440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25F306A9-5C8C-49D2-BBEB-CB7F37BB4D91}"/>
              </a:ext>
            </a:extLst>
          </p:cNvPr>
          <p:cNvSpPr txBox="1"/>
          <p:nvPr/>
        </p:nvSpPr>
        <p:spPr>
          <a:xfrm>
            <a:off x="854008" y="4521942"/>
            <a:ext cx="31264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2020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A06B6ED-C96D-4D4B-B6C9-C03909928AB0}"/>
              </a:ext>
            </a:extLst>
          </p:cNvPr>
          <p:cNvSpPr/>
          <p:nvPr/>
        </p:nvSpPr>
        <p:spPr>
          <a:xfrm>
            <a:off x="487434" y="5435574"/>
            <a:ext cx="4243999" cy="13849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800" dirty="0"/>
              <a:t>Entramos junto con Andalucía en la Fase 1 del proyecto FAST</a:t>
            </a:r>
            <a:endParaRPr lang="es" sz="2800" i="1" dirty="0"/>
          </a:p>
        </p:txBody>
      </p:sp>
    </p:spTree>
    <p:extLst>
      <p:ext uri="{BB962C8B-B14F-4D97-AF65-F5344CB8AC3E}">
        <p14:creationId xmlns:p14="http://schemas.microsoft.com/office/powerpoint/2010/main" val="297666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46CBC-5E18-4072-85FD-FF3CCC2B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621966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Herramienta de sostenibilidad de nutrientes: FAST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98C3F2-28EC-42A4-B2F1-CED516BB9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21244" cy="435133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Según Reglamento (UE) 2021/2115, Artículo 15 Servicios de asesoramiento a las explotaciones:</a:t>
            </a:r>
            <a:r>
              <a:rPr lang="es-ES" b="1" dirty="0"/>
              <a:t> Obligatorio para el estado miembro </a:t>
            </a:r>
            <a:r>
              <a:rPr lang="es-ES" dirty="0"/>
              <a:t>en 2024. </a:t>
            </a:r>
            <a:r>
              <a:rPr lang="es-ES" dirty="0">
                <a:solidFill>
                  <a:srgbClr val="FF0000"/>
                </a:solidFill>
              </a:rPr>
              <a:t>No su uso por los productores según CE.</a:t>
            </a:r>
          </a:p>
          <a:p>
            <a:r>
              <a:rPr lang="es-ES" dirty="0"/>
              <a:t>Componentes mínimos:</a:t>
            </a:r>
          </a:p>
          <a:p>
            <a:pPr lvl="1"/>
            <a:r>
              <a:rPr lang="es-ES" dirty="0"/>
              <a:t>Balance de nutrientes principales (N y P)</a:t>
            </a:r>
          </a:p>
          <a:p>
            <a:pPr lvl="1"/>
            <a:r>
              <a:rPr lang="es-ES" dirty="0"/>
              <a:t>Filtros o avisos sobre requerimientos legales</a:t>
            </a:r>
          </a:p>
          <a:p>
            <a:pPr lvl="1"/>
            <a:r>
              <a:rPr lang="es-ES" dirty="0"/>
              <a:t>Información existente de suelos (analíticas)</a:t>
            </a:r>
          </a:p>
          <a:p>
            <a:pPr lvl="1"/>
            <a:r>
              <a:rPr lang="es-ES" dirty="0"/>
              <a:t>Datos del sistema de ayudas (parcelario y cultivo declarado)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E0176E5-395F-4C88-BD9B-1ED3FFF10C90}"/>
              </a:ext>
            </a:extLst>
          </p:cNvPr>
          <p:cNvGrpSpPr/>
          <p:nvPr/>
        </p:nvGrpSpPr>
        <p:grpSpPr>
          <a:xfrm>
            <a:off x="20379783" y="1002506"/>
            <a:ext cx="3661317" cy="6857999"/>
            <a:chOff x="8117624" y="-681037"/>
            <a:chExt cx="3724971" cy="82054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09D40A1-E627-40E3-AB40-B0E1C08E56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718"/>
            <a:stretch/>
          </p:blipFill>
          <p:spPr>
            <a:xfrm>
              <a:off x="8117624" y="-681037"/>
              <a:ext cx="3724971" cy="685800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55155878-C23E-4339-B4E1-06D5D6554A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9268" r="2718"/>
            <a:stretch/>
          </p:blipFill>
          <p:spPr>
            <a:xfrm>
              <a:off x="8117624" y="5416783"/>
              <a:ext cx="3724971" cy="2107580"/>
            </a:xfrm>
            <a:prstGeom prst="rect">
              <a:avLst/>
            </a:prstGeom>
          </p:spPr>
        </p:pic>
      </p:grpSp>
      <p:pic>
        <p:nvPicPr>
          <p:cNvPr id="1030" name="Picture 6" descr="NEWS | Farm Sustainability Tool (FaST) released – Desira">
            <a:extLst>
              <a:ext uri="{FF2B5EF4-FFF2-40B4-BE49-F238E27FC236}">
                <a16:creationId xmlns:a16="http://schemas.microsoft.com/office/drawing/2014/main" id="{3F2B6553-2F95-4502-A595-9282CAE26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808" y="1825625"/>
            <a:ext cx="4102704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2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ycle Detailed Rounded Lineal icon">
            <a:extLst>
              <a:ext uri="{FF2B5EF4-FFF2-40B4-BE49-F238E27FC236}">
                <a16:creationId xmlns:a16="http://schemas.microsoft.com/office/drawing/2014/main" id="{A3147A06-93EE-48C3-90CF-F6057B914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054" y="3896106"/>
            <a:ext cx="2961894" cy="29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AD189F0-0314-4003-8F42-3B322E5EAC28}"/>
              </a:ext>
            </a:extLst>
          </p:cNvPr>
          <p:cNvSpPr/>
          <p:nvPr/>
        </p:nvSpPr>
        <p:spPr>
          <a:xfrm>
            <a:off x="1243858" y="1867875"/>
            <a:ext cx="1706967" cy="671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dirty="0" err="1"/>
              <a:t>FaST </a:t>
            </a:r>
            <a:r>
              <a:rPr lang="es" dirty="0"/>
              <a:t>(España) </a:t>
            </a:r>
            <a:r>
              <a:rPr lang="es" sz="1600" dirty="0"/>
              <a:t>Inicio en el año 2020</a:t>
            </a:r>
            <a:endParaRPr lang="en-GB" dirty="0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C1875FEE-5F52-4979-B1CD-B902AB3E1FF0}"/>
              </a:ext>
            </a:extLst>
          </p:cNvPr>
          <p:cNvSpPr/>
          <p:nvPr/>
        </p:nvSpPr>
        <p:spPr>
          <a:xfrm>
            <a:off x="1791929" y="2639960"/>
            <a:ext cx="442451" cy="14051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4EE9AF5A-D29C-42E7-BC2E-3031C32DD535}"/>
              </a:ext>
            </a:extLst>
          </p:cNvPr>
          <p:cNvSpPr/>
          <p:nvPr/>
        </p:nvSpPr>
        <p:spPr>
          <a:xfrm>
            <a:off x="8017796" y="2054942"/>
            <a:ext cx="442451" cy="480305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C8B758-BF95-4165-8E4E-C567BE7771FD}"/>
              </a:ext>
            </a:extLst>
          </p:cNvPr>
          <p:cNvSpPr txBox="1"/>
          <p:nvPr/>
        </p:nvSpPr>
        <p:spPr>
          <a:xfrm>
            <a:off x="6670777" y="2067888"/>
            <a:ext cx="1009445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" sz="1200" dirty="0"/>
              <a:t>DATOS DEL SUELO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EC3E8A9-33F4-4847-A34B-EC7A1AB2EA5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234381" y="2206388"/>
            <a:ext cx="4436396" cy="6498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253DD49-5EC7-427D-820A-9E41B62EF26D}"/>
              </a:ext>
            </a:extLst>
          </p:cNvPr>
          <p:cNvSpPr txBox="1"/>
          <p:nvPr/>
        </p:nvSpPr>
        <p:spPr>
          <a:xfrm>
            <a:off x="6670777" y="2668905"/>
            <a:ext cx="1009445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" sz="1200" dirty="0"/>
              <a:t>LPIS+GSAA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F1A3AD28-F1CB-4148-832B-C1D6F864DE61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2386781" y="2807405"/>
            <a:ext cx="4283996" cy="2012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5A58B6F-88B1-4120-97CA-A7D6CFFC873F}"/>
              </a:ext>
            </a:extLst>
          </p:cNvPr>
          <p:cNvSpPr/>
          <p:nvPr/>
        </p:nvSpPr>
        <p:spPr>
          <a:xfrm>
            <a:off x="4152286" y="857955"/>
            <a:ext cx="1413092" cy="8758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dirty="0"/>
              <a:t>FERTILICOC</a:t>
            </a:r>
          </a:p>
          <a:p>
            <a:pPr algn="ctr"/>
            <a:r>
              <a:rPr lang="es" dirty="0" err="1"/>
              <a:t>Algoritmo</a:t>
            </a:r>
            <a:endParaRPr lang="es-ES" dirty="0"/>
          </a:p>
          <a:p>
            <a:pPr algn="ctr"/>
            <a:r>
              <a:rPr lang="es" sz="1200" dirty="0"/>
              <a:t>(Python GPL)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9E1A33C9-DD88-4D99-83AD-A99C28BECACE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3588678" y="1733756"/>
            <a:ext cx="1270154" cy="17044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1A59BE4-D493-40B6-BB1B-DC98AF3DEB78}"/>
              </a:ext>
            </a:extLst>
          </p:cNvPr>
          <p:cNvSpPr txBox="1"/>
          <p:nvPr/>
        </p:nvSpPr>
        <p:spPr>
          <a:xfrm>
            <a:off x="2228737" y="3147171"/>
            <a:ext cx="128024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" sz="1200" dirty="0"/>
              <a:t>ALGORITMO DE NUTRIENTES NPK</a:t>
            </a:r>
          </a:p>
          <a:p>
            <a:pPr algn="ctr"/>
            <a:r>
              <a:rPr lang="es" sz="1200" dirty="0"/>
              <a:t>(API)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951C2ACC-0B8D-4680-926C-63F0BCB90422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3508978" y="3328903"/>
            <a:ext cx="3591733" cy="1414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4E2BA3B-385C-4539-A676-FE2AB0E6BC35}"/>
              </a:ext>
            </a:extLst>
          </p:cNvPr>
          <p:cNvSpPr txBox="1"/>
          <p:nvPr/>
        </p:nvSpPr>
        <p:spPr>
          <a:xfrm>
            <a:off x="6620102" y="3583700"/>
            <a:ext cx="113071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" sz="1200" dirty="0"/>
              <a:t>FRONTAL DE FERTILIZACIÓN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0E1535F0-67A0-4AC3-8CC9-C84903B49F98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71954" y="3814533"/>
            <a:ext cx="4048148" cy="92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CuadroTexto 69">
            <a:extLst>
              <a:ext uri="{FF2B5EF4-FFF2-40B4-BE49-F238E27FC236}">
                <a16:creationId xmlns:a16="http://schemas.microsoft.com/office/drawing/2014/main" id="{0230A27D-F1BE-4D70-A5FF-BA2D7DC82ADF}"/>
              </a:ext>
            </a:extLst>
          </p:cNvPr>
          <p:cNvSpPr txBox="1"/>
          <p:nvPr/>
        </p:nvSpPr>
        <p:spPr>
          <a:xfrm>
            <a:off x="215794" y="5444295"/>
            <a:ext cx="7390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4000" dirty="0"/>
              <a:t>Fusión de elementos: FERTILICALC + </a:t>
            </a:r>
            <a:r>
              <a:rPr lang="es" sz="4000" dirty="0" err="1"/>
              <a:t>FaST </a:t>
            </a:r>
            <a:r>
              <a:rPr lang="es" sz="4000" dirty="0"/>
              <a:t>+ SATIVUM</a:t>
            </a:r>
          </a:p>
        </p:txBody>
      </p:sp>
      <p:pic>
        <p:nvPicPr>
          <p:cNvPr id="71" name="Gráfico 70">
            <a:extLst>
              <a:ext uri="{FF2B5EF4-FFF2-40B4-BE49-F238E27FC236}">
                <a16:creationId xmlns:a16="http://schemas.microsoft.com/office/drawing/2014/main" id="{37497623-FCE8-41C4-BC68-83104621D6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42" y="67377"/>
            <a:ext cx="1547933" cy="1547933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6130A608-ABB4-4022-915D-599B9A940ABE}"/>
              </a:ext>
            </a:extLst>
          </p:cNvPr>
          <p:cNvSpPr txBox="1"/>
          <p:nvPr/>
        </p:nvSpPr>
        <p:spPr>
          <a:xfrm>
            <a:off x="9144078" y="5206401"/>
            <a:ext cx="183784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" sz="1400" dirty="0">
                <a:highlight>
                  <a:srgbClr val="000000"/>
                </a:highlight>
              </a:rPr>
              <a:t>TRABAJANDO EN LAS VERSIONES 51 Y 52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E0EAB9F-B454-41C7-993A-2F577174181E}"/>
              </a:ext>
            </a:extLst>
          </p:cNvPr>
          <p:cNvSpPr/>
          <p:nvPr/>
        </p:nvSpPr>
        <p:spPr>
          <a:xfrm>
            <a:off x="1166934" y="4045136"/>
            <a:ext cx="1706967" cy="590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dirty="0"/>
              <a:t>Fin de la fase I (año 2021)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E4E84284-F49B-4F8D-B440-1FE1DD0DDB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785" y="1160551"/>
            <a:ext cx="3344924" cy="7050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8042153-6242-4E79-B79F-27D445900EF2}"/>
              </a:ext>
            </a:extLst>
          </p:cNvPr>
          <p:cNvSpPr txBox="1"/>
          <p:nvPr/>
        </p:nvSpPr>
        <p:spPr>
          <a:xfrm>
            <a:off x="10216470" y="1189934"/>
            <a:ext cx="129403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" dirty="0"/>
              <a:t>El desarrollo comenzó en 2019 y se lanzó en 2021.</a:t>
            </a:r>
          </a:p>
        </p:txBody>
      </p:sp>
      <p:pic>
        <p:nvPicPr>
          <p:cNvPr id="22" name="Picture 2" descr="Principles of Agronomy for Sustainable Agriculture">
            <a:extLst>
              <a:ext uri="{FF2B5EF4-FFF2-40B4-BE49-F238E27FC236}">
                <a16:creationId xmlns:a16="http://schemas.microsoft.com/office/drawing/2014/main" id="{073C5152-E520-41D8-9B50-7274C1520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003" y="-10569"/>
            <a:ext cx="1029376" cy="154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49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8F913DA4-DE72-4EFC-83D0-814F1DC281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5" y="-17781"/>
            <a:ext cx="5276850" cy="689356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D8CCE18-052A-43F9-8811-98C3CB7446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177" y="0"/>
            <a:ext cx="5314950" cy="69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63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4513</TotalTime>
  <Words>805</Words>
  <Application>Microsoft Office PowerPoint</Application>
  <PresentationFormat>Panorámica</PresentationFormat>
  <Paragraphs>107</Paragraphs>
  <Slides>28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Consolas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Herramienta de sostenibilidad de nutrientes: FAST</vt:lpstr>
      <vt:lpstr>Presentación de PowerPoint</vt:lpstr>
      <vt:lpstr>Presentación de PowerPoint</vt:lpstr>
      <vt:lpstr>Presentación de PowerPoint</vt:lpstr>
      <vt:lpstr>Presentación de PowerPoint</vt:lpstr>
      <vt:lpstr>Suelo puntos &gt; Suelo Digital Mapeo &gt; API</vt:lpstr>
      <vt:lpstr>Contenido de N-NO3 en aguas subterráneas</vt:lpstr>
      <vt:lpstr>Apertura de API para desarrolladores y arquitectura convenio FEGA</vt:lpstr>
      <vt:lpstr>Portal para desarrolladores</vt:lpstr>
      <vt:lpstr>Presentación de PowerPoint</vt:lpstr>
      <vt:lpstr>Ejemplos de integraciones en APP de terceros</vt:lpstr>
      <vt:lpstr>Presentación de PowerPoint</vt:lpstr>
      <vt:lpstr>Presentación de PowerPoint</vt:lpstr>
      <vt:lpstr>Presentación de PowerPoint</vt:lpstr>
      <vt:lpstr>Módulo de CUE</vt:lpstr>
      <vt:lpstr>Novedad: mejora módulo de fitos</vt:lpstr>
      <vt:lpstr>Experiencia de usuarios (datos 31 mayo 2024)</vt:lpstr>
      <vt:lpstr>Presentación de PowerPoint</vt:lpstr>
      <vt:lpstr>Presentación de PowerPoint</vt:lpstr>
      <vt:lpstr>Presentación de PowerPoint</vt:lpstr>
      <vt:lpstr>Presentación de PowerPoint</vt:lpstr>
      <vt:lpstr>Comentarios de los agricultores y sus asesores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Gutierrez García</dc:creator>
  <cp:lastModifiedBy>David A Nafría García</cp:lastModifiedBy>
  <cp:revision>172</cp:revision>
  <dcterms:created xsi:type="dcterms:W3CDTF">2021-02-24T15:43:31Z</dcterms:created>
  <dcterms:modified xsi:type="dcterms:W3CDTF">2024-06-03T13:01:39Z</dcterms:modified>
</cp:coreProperties>
</file>