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7" r:id="rId2"/>
    <p:sldId id="304" r:id="rId3"/>
    <p:sldId id="310" r:id="rId4"/>
    <p:sldId id="311" r:id="rId5"/>
    <p:sldId id="305" r:id="rId6"/>
    <p:sldId id="306" r:id="rId7"/>
    <p:sldId id="307" r:id="rId8"/>
    <p:sldId id="308" r:id="rId9"/>
    <p:sldId id="309" r:id="rId10"/>
  </p:sldIdLst>
  <p:sldSz cx="23399750" cy="172799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Victoria Álvarez Árias" initials="MVÁÁ" lastIdx="2" clrIdx="0">
    <p:extLst>
      <p:ext uri="{19B8F6BF-5375-455C-9EA6-DF929625EA0E}">
        <p15:presenceInfo xmlns:p15="http://schemas.microsoft.com/office/powerpoint/2012/main" userId="S-1-5-21-217838727-779646833-3878702524-1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223"/>
    <a:srgbClr val="9AB700"/>
    <a:srgbClr val="4C4039"/>
    <a:srgbClr val="948279"/>
    <a:srgbClr val="FFF8E1"/>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6821" autoAdjust="0"/>
  </p:normalViewPr>
  <p:slideViewPr>
    <p:cSldViewPr snapToGrid="0">
      <p:cViewPr varScale="1">
        <p:scale>
          <a:sx n="53" d="100"/>
          <a:sy n="53" d="100"/>
        </p:scale>
        <p:origin x="288"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9CA66-6126-4286-86DF-B4E98A3EDBE6}" type="datetimeFigureOut">
              <a:rPr lang="es-ES" smtClean="0"/>
              <a:t>29/05/2024</a:t>
            </a:fld>
            <a:endParaRPr lang="es-ES"/>
          </a:p>
        </p:txBody>
      </p:sp>
      <p:sp>
        <p:nvSpPr>
          <p:cNvPr id="4" name="Marcador de imagen de diapositiva 3"/>
          <p:cNvSpPr>
            <a:spLocks noGrp="1" noRot="1" noChangeAspect="1"/>
          </p:cNvSpPr>
          <p:nvPr>
            <p:ph type="sldImg" idx="2"/>
          </p:nvPr>
        </p:nvSpPr>
        <p:spPr>
          <a:xfrm>
            <a:off x="1339850" y="1143000"/>
            <a:ext cx="41783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DE56E-4221-4AFB-82B0-24C24DAE1242}" type="slidenum">
              <a:rPr lang="es-ES" smtClean="0"/>
              <a:t>‹Nº›</a:t>
            </a:fld>
            <a:endParaRPr lang="es-ES"/>
          </a:p>
        </p:txBody>
      </p:sp>
    </p:spTree>
    <p:extLst>
      <p:ext uri="{BB962C8B-B14F-4D97-AF65-F5344CB8AC3E}">
        <p14:creationId xmlns:p14="http://schemas.microsoft.com/office/powerpoint/2010/main" val="2370289798"/>
      </p:ext>
    </p:extLst>
  </p:cSld>
  <p:clrMap bg1="lt1" tx1="dk1" bg2="lt2" tx2="dk2" accent1="accent1" accent2="accent2" accent3="accent3" accent4="accent4" accent5="accent5" accent6="accent6" hlink="hlink" folHlink="folHlink"/>
  <p:notesStyle>
    <a:lvl1pPr marL="0" algn="l" defTabSz="4541825" rtl="0" eaLnBrk="1" latinLnBrk="0" hangingPunct="1">
      <a:defRPr sz="5960" kern="1200">
        <a:solidFill>
          <a:schemeClr val="tx1"/>
        </a:solidFill>
        <a:latin typeface="+mn-lt"/>
        <a:ea typeface="+mn-ea"/>
        <a:cs typeface="+mn-cs"/>
      </a:defRPr>
    </a:lvl1pPr>
    <a:lvl2pPr marL="2270912" algn="l" defTabSz="4541825" rtl="0" eaLnBrk="1" latinLnBrk="0" hangingPunct="1">
      <a:defRPr sz="5960" kern="1200">
        <a:solidFill>
          <a:schemeClr val="tx1"/>
        </a:solidFill>
        <a:latin typeface="+mn-lt"/>
        <a:ea typeface="+mn-ea"/>
        <a:cs typeface="+mn-cs"/>
      </a:defRPr>
    </a:lvl2pPr>
    <a:lvl3pPr marL="4541825" algn="l" defTabSz="4541825" rtl="0" eaLnBrk="1" latinLnBrk="0" hangingPunct="1">
      <a:defRPr sz="5960" kern="1200">
        <a:solidFill>
          <a:schemeClr val="tx1"/>
        </a:solidFill>
        <a:latin typeface="+mn-lt"/>
        <a:ea typeface="+mn-ea"/>
        <a:cs typeface="+mn-cs"/>
      </a:defRPr>
    </a:lvl3pPr>
    <a:lvl4pPr marL="6812737" algn="l" defTabSz="4541825" rtl="0" eaLnBrk="1" latinLnBrk="0" hangingPunct="1">
      <a:defRPr sz="5960" kern="1200">
        <a:solidFill>
          <a:schemeClr val="tx1"/>
        </a:solidFill>
        <a:latin typeface="+mn-lt"/>
        <a:ea typeface="+mn-ea"/>
        <a:cs typeface="+mn-cs"/>
      </a:defRPr>
    </a:lvl4pPr>
    <a:lvl5pPr marL="9083650" algn="l" defTabSz="4541825" rtl="0" eaLnBrk="1" latinLnBrk="0" hangingPunct="1">
      <a:defRPr sz="5960" kern="1200">
        <a:solidFill>
          <a:schemeClr val="tx1"/>
        </a:solidFill>
        <a:latin typeface="+mn-lt"/>
        <a:ea typeface="+mn-ea"/>
        <a:cs typeface="+mn-cs"/>
      </a:defRPr>
    </a:lvl5pPr>
    <a:lvl6pPr marL="11354562" algn="l" defTabSz="4541825" rtl="0" eaLnBrk="1" latinLnBrk="0" hangingPunct="1">
      <a:defRPr sz="5960" kern="1200">
        <a:solidFill>
          <a:schemeClr val="tx1"/>
        </a:solidFill>
        <a:latin typeface="+mn-lt"/>
        <a:ea typeface="+mn-ea"/>
        <a:cs typeface="+mn-cs"/>
      </a:defRPr>
    </a:lvl6pPr>
    <a:lvl7pPr marL="13625474" algn="l" defTabSz="4541825" rtl="0" eaLnBrk="1" latinLnBrk="0" hangingPunct="1">
      <a:defRPr sz="5960" kern="1200">
        <a:solidFill>
          <a:schemeClr val="tx1"/>
        </a:solidFill>
        <a:latin typeface="+mn-lt"/>
        <a:ea typeface="+mn-ea"/>
        <a:cs typeface="+mn-cs"/>
      </a:defRPr>
    </a:lvl7pPr>
    <a:lvl8pPr marL="15896387" algn="l" defTabSz="4541825" rtl="0" eaLnBrk="1" latinLnBrk="0" hangingPunct="1">
      <a:defRPr sz="5960" kern="1200">
        <a:solidFill>
          <a:schemeClr val="tx1"/>
        </a:solidFill>
        <a:latin typeface="+mn-lt"/>
        <a:ea typeface="+mn-ea"/>
        <a:cs typeface="+mn-cs"/>
      </a:defRPr>
    </a:lvl8pPr>
    <a:lvl9pPr marL="18167299" algn="l" defTabSz="4541825" rtl="0" eaLnBrk="1" latinLnBrk="0" hangingPunct="1">
      <a:defRPr sz="5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39850" y="1143000"/>
            <a:ext cx="41783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6FDE56E-4221-4AFB-82B0-24C24DAE1242}" type="slidenum">
              <a:rPr lang="es-ES" smtClean="0"/>
              <a:t>1</a:t>
            </a:fld>
            <a:endParaRPr lang="es-ES"/>
          </a:p>
        </p:txBody>
      </p:sp>
    </p:spTree>
    <p:extLst>
      <p:ext uri="{BB962C8B-B14F-4D97-AF65-F5344CB8AC3E}">
        <p14:creationId xmlns:p14="http://schemas.microsoft.com/office/powerpoint/2010/main" val="212473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4981" y="2827991"/>
            <a:ext cx="19889788" cy="6015978"/>
          </a:xfrm>
        </p:spPr>
        <p:txBody>
          <a:bodyPr anchor="b"/>
          <a:lstStyle>
            <a:lvl1pPr algn="ctr">
              <a:defRPr sz="1511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924969" y="9075969"/>
            <a:ext cx="17549813" cy="4171984"/>
          </a:xfrm>
        </p:spPr>
        <p:txBody>
          <a:bodyPr/>
          <a:lstStyle>
            <a:lvl1pPr marL="0" indent="0" algn="ctr">
              <a:buNone/>
              <a:defRPr sz="6047"/>
            </a:lvl1pPr>
            <a:lvl2pPr marL="1152007" indent="0" algn="ctr">
              <a:buNone/>
              <a:defRPr sz="5039"/>
            </a:lvl2pPr>
            <a:lvl3pPr marL="2304014" indent="0" algn="ctr">
              <a:buNone/>
              <a:defRPr sz="4535"/>
            </a:lvl3pPr>
            <a:lvl4pPr marL="3456021" indent="0" algn="ctr">
              <a:buNone/>
              <a:defRPr sz="4032"/>
            </a:lvl4pPr>
            <a:lvl5pPr marL="4608027" indent="0" algn="ctr">
              <a:buNone/>
              <a:defRPr sz="4032"/>
            </a:lvl5pPr>
            <a:lvl6pPr marL="5760034" indent="0" algn="ctr">
              <a:buNone/>
              <a:defRPr sz="4032"/>
            </a:lvl6pPr>
            <a:lvl7pPr marL="6912041" indent="0" algn="ctr">
              <a:buNone/>
              <a:defRPr sz="4032"/>
            </a:lvl7pPr>
            <a:lvl8pPr marL="8064048" indent="0" algn="ctr">
              <a:buNone/>
              <a:defRPr sz="4032"/>
            </a:lvl8pPr>
            <a:lvl9pPr marL="9216055" indent="0" algn="ctr">
              <a:buNone/>
              <a:defRPr sz="403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9652623-6ECF-4ECB-B44F-A38D4285C3B7}" type="datetimeFigureOut">
              <a:rPr lang="es-ES" smtClean="0"/>
              <a:t>29/05/2024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312244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9652623-6ECF-4ECB-B44F-A38D4285C3B7}" type="datetimeFigureOut">
              <a:rPr lang="es-ES" smtClean="0"/>
              <a:t>29/05/2024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19258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745447" y="919997"/>
            <a:ext cx="5045571" cy="1464394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608734" y="919997"/>
            <a:ext cx="14844216" cy="1464394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9652623-6ECF-4ECB-B44F-A38D4285C3B7}" type="datetimeFigureOut">
              <a:rPr lang="es-ES" smtClean="0"/>
              <a:t>29/05/2024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392642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9652623-6ECF-4ECB-B44F-A38D4285C3B7}" type="datetimeFigureOut">
              <a:rPr lang="es-ES" smtClean="0"/>
              <a:t>29/05/2024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419669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96547" y="4307990"/>
            <a:ext cx="20182284" cy="7187973"/>
          </a:xfrm>
        </p:spPr>
        <p:txBody>
          <a:bodyPr anchor="b"/>
          <a:lstStyle>
            <a:lvl1pPr>
              <a:defRPr sz="1511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96547" y="11563964"/>
            <a:ext cx="20182284" cy="3779985"/>
          </a:xfrm>
        </p:spPr>
        <p:txBody>
          <a:bodyPr/>
          <a:lstStyle>
            <a:lvl1pPr marL="0" indent="0">
              <a:buNone/>
              <a:defRPr sz="6047">
                <a:solidFill>
                  <a:schemeClr val="tx1"/>
                </a:solidFill>
              </a:defRPr>
            </a:lvl1pPr>
            <a:lvl2pPr marL="1152007" indent="0">
              <a:buNone/>
              <a:defRPr sz="5039">
                <a:solidFill>
                  <a:schemeClr val="tx1">
                    <a:tint val="75000"/>
                  </a:schemeClr>
                </a:solidFill>
              </a:defRPr>
            </a:lvl2pPr>
            <a:lvl3pPr marL="2304014" indent="0">
              <a:buNone/>
              <a:defRPr sz="4535">
                <a:solidFill>
                  <a:schemeClr val="tx1">
                    <a:tint val="75000"/>
                  </a:schemeClr>
                </a:solidFill>
              </a:defRPr>
            </a:lvl3pPr>
            <a:lvl4pPr marL="3456021" indent="0">
              <a:buNone/>
              <a:defRPr sz="4032">
                <a:solidFill>
                  <a:schemeClr val="tx1">
                    <a:tint val="75000"/>
                  </a:schemeClr>
                </a:solidFill>
              </a:defRPr>
            </a:lvl4pPr>
            <a:lvl5pPr marL="4608027" indent="0">
              <a:buNone/>
              <a:defRPr sz="4032">
                <a:solidFill>
                  <a:schemeClr val="tx1">
                    <a:tint val="75000"/>
                  </a:schemeClr>
                </a:solidFill>
              </a:defRPr>
            </a:lvl5pPr>
            <a:lvl6pPr marL="5760034" indent="0">
              <a:buNone/>
              <a:defRPr sz="4032">
                <a:solidFill>
                  <a:schemeClr val="tx1">
                    <a:tint val="75000"/>
                  </a:schemeClr>
                </a:solidFill>
              </a:defRPr>
            </a:lvl6pPr>
            <a:lvl7pPr marL="6912041" indent="0">
              <a:buNone/>
              <a:defRPr sz="4032">
                <a:solidFill>
                  <a:schemeClr val="tx1">
                    <a:tint val="75000"/>
                  </a:schemeClr>
                </a:solidFill>
              </a:defRPr>
            </a:lvl7pPr>
            <a:lvl8pPr marL="8064048" indent="0">
              <a:buNone/>
              <a:defRPr sz="4032">
                <a:solidFill>
                  <a:schemeClr val="tx1">
                    <a:tint val="75000"/>
                  </a:schemeClr>
                </a:solidFill>
              </a:defRPr>
            </a:lvl8pPr>
            <a:lvl9pPr marL="9216055" indent="0">
              <a:buNone/>
              <a:defRPr sz="4032">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9652623-6ECF-4ECB-B44F-A38D4285C3B7}" type="datetimeFigureOut">
              <a:rPr lang="es-ES" smtClean="0"/>
              <a:t>29/05/2024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13577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608733" y="4599983"/>
            <a:ext cx="9944894" cy="1096396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1846123" y="4599983"/>
            <a:ext cx="9944894" cy="1096396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9652623-6ECF-4ECB-B44F-A38D4285C3B7}" type="datetimeFigureOut">
              <a:rPr lang="es-ES" smtClean="0"/>
              <a:t>29/05/2024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312568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611781" y="920001"/>
            <a:ext cx="20182284" cy="333998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611783" y="4235986"/>
            <a:ext cx="9899190" cy="2075991"/>
          </a:xfrm>
        </p:spPr>
        <p:txBody>
          <a:bodyPr anchor="b"/>
          <a:lstStyle>
            <a:lvl1pPr marL="0" indent="0">
              <a:buNone/>
              <a:defRPr sz="6047" b="1"/>
            </a:lvl1pPr>
            <a:lvl2pPr marL="1152007" indent="0">
              <a:buNone/>
              <a:defRPr sz="5039" b="1"/>
            </a:lvl2pPr>
            <a:lvl3pPr marL="2304014" indent="0">
              <a:buNone/>
              <a:defRPr sz="4535" b="1"/>
            </a:lvl3pPr>
            <a:lvl4pPr marL="3456021" indent="0">
              <a:buNone/>
              <a:defRPr sz="4032" b="1"/>
            </a:lvl4pPr>
            <a:lvl5pPr marL="4608027" indent="0">
              <a:buNone/>
              <a:defRPr sz="4032" b="1"/>
            </a:lvl5pPr>
            <a:lvl6pPr marL="5760034" indent="0">
              <a:buNone/>
              <a:defRPr sz="4032" b="1"/>
            </a:lvl6pPr>
            <a:lvl7pPr marL="6912041" indent="0">
              <a:buNone/>
              <a:defRPr sz="4032" b="1"/>
            </a:lvl7pPr>
            <a:lvl8pPr marL="8064048" indent="0">
              <a:buNone/>
              <a:defRPr sz="4032" b="1"/>
            </a:lvl8pPr>
            <a:lvl9pPr marL="9216055" indent="0">
              <a:buNone/>
              <a:defRPr sz="4032" b="1"/>
            </a:lvl9pPr>
          </a:lstStyle>
          <a:p>
            <a:pPr lvl="0"/>
            <a:r>
              <a:rPr lang="es-ES"/>
              <a:t>Editar los estilos de texto del patrón</a:t>
            </a:r>
          </a:p>
        </p:txBody>
      </p:sp>
      <p:sp>
        <p:nvSpPr>
          <p:cNvPr id="4" name="Content Placeholder 3"/>
          <p:cNvSpPr>
            <a:spLocks noGrp="1"/>
          </p:cNvSpPr>
          <p:nvPr>
            <p:ph sz="half" idx="2"/>
          </p:nvPr>
        </p:nvSpPr>
        <p:spPr>
          <a:xfrm>
            <a:off x="1611783" y="6311977"/>
            <a:ext cx="9899190" cy="928396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1846124" y="4235986"/>
            <a:ext cx="9947942" cy="2075991"/>
          </a:xfrm>
        </p:spPr>
        <p:txBody>
          <a:bodyPr anchor="b"/>
          <a:lstStyle>
            <a:lvl1pPr marL="0" indent="0">
              <a:buNone/>
              <a:defRPr sz="6047" b="1"/>
            </a:lvl1pPr>
            <a:lvl2pPr marL="1152007" indent="0">
              <a:buNone/>
              <a:defRPr sz="5039" b="1"/>
            </a:lvl2pPr>
            <a:lvl3pPr marL="2304014" indent="0">
              <a:buNone/>
              <a:defRPr sz="4535" b="1"/>
            </a:lvl3pPr>
            <a:lvl4pPr marL="3456021" indent="0">
              <a:buNone/>
              <a:defRPr sz="4032" b="1"/>
            </a:lvl4pPr>
            <a:lvl5pPr marL="4608027" indent="0">
              <a:buNone/>
              <a:defRPr sz="4032" b="1"/>
            </a:lvl5pPr>
            <a:lvl6pPr marL="5760034" indent="0">
              <a:buNone/>
              <a:defRPr sz="4032" b="1"/>
            </a:lvl6pPr>
            <a:lvl7pPr marL="6912041" indent="0">
              <a:buNone/>
              <a:defRPr sz="4032" b="1"/>
            </a:lvl7pPr>
            <a:lvl8pPr marL="8064048" indent="0">
              <a:buNone/>
              <a:defRPr sz="4032" b="1"/>
            </a:lvl8pPr>
            <a:lvl9pPr marL="9216055" indent="0">
              <a:buNone/>
              <a:defRPr sz="4032" b="1"/>
            </a:lvl9pPr>
          </a:lstStyle>
          <a:p>
            <a:pPr lvl="0"/>
            <a:r>
              <a:rPr lang="es-ES"/>
              <a:t>Editar los estilos de texto del patrón</a:t>
            </a:r>
          </a:p>
        </p:txBody>
      </p:sp>
      <p:sp>
        <p:nvSpPr>
          <p:cNvPr id="6" name="Content Placeholder 5"/>
          <p:cNvSpPr>
            <a:spLocks noGrp="1"/>
          </p:cNvSpPr>
          <p:nvPr>
            <p:ph sz="quarter" idx="4"/>
          </p:nvPr>
        </p:nvSpPr>
        <p:spPr>
          <a:xfrm>
            <a:off x="11846124" y="6311977"/>
            <a:ext cx="9947942" cy="928396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9652623-6ECF-4ECB-B44F-A38D4285C3B7}" type="datetimeFigureOut">
              <a:rPr lang="es-ES" smtClean="0"/>
              <a:t>29/05/2024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419799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9652623-6ECF-4ECB-B44F-A38D4285C3B7}" type="datetimeFigureOut">
              <a:rPr lang="es-ES" smtClean="0"/>
              <a:t>29/05/2024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349469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52623-6ECF-4ECB-B44F-A38D4285C3B7}" type="datetimeFigureOut">
              <a:rPr lang="es-ES" smtClean="0"/>
              <a:t>29/05/2024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172967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11781" y="1151996"/>
            <a:ext cx="7547028" cy="4031986"/>
          </a:xfrm>
        </p:spPr>
        <p:txBody>
          <a:bodyPr anchor="b"/>
          <a:lstStyle>
            <a:lvl1pPr>
              <a:defRPr sz="8063"/>
            </a:lvl1pPr>
          </a:lstStyle>
          <a:p>
            <a:r>
              <a:rPr lang="es-ES"/>
              <a:t>Haga clic para modificar el estilo de título del patrón</a:t>
            </a:r>
            <a:endParaRPr lang="en-US" dirty="0"/>
          </a:p>
        </p:txBody>
      </p:sp>
      <p:sp>
        <p:nvSpPr>
          <p:cNvPr id="3" name="Content Placeholder 2"/>
          <p:cNvSpPr>
            <a:spLocks noGrp="1"/>
          </p:cNvSpPr>
          <p:nvPr>
            <p:ph idx="1"/>
          </p:nvPr>
        </p:nvSpPr>
        <p:spPr>
          <a:xfrm>
            <a:off x="9947942" y="2487995"/>
            <a:ext cx="11846123" cy="12279956"/>
          </a:xfrm>
        </p:spPr>
        <p:txBody>
          <a:bodyPr/>
          <a:lstStyle>
            <a:lvl1pPr>
              <a:defRPr sz="8063"/>
            </a:lvl1pPr>
            <a:lvl2pPr>
              <a:defRPr sz="7055"/>
            </a:lvl2pPr>
            <a:lvl3pPr>
              <a:defRPr sz="6047"/>
            </a:lvl3pPr>
            <a:lvl4pPr>
              <a:defRPr sz="5039"/>
            </a:lvl4pPr>
            <a:lvl5pPr>
              <a:defRPr sz="5039"/>
            </a:lvl5pPr>
            <a:lvl6pPr>
              <a:defRPr sz="5039"/>
            </a:lvl6pPr>
            <a:lvl7pPr>
              <a:defRPr sz="5039"/>
            </a:lvl7pPr>
            <a:lvl8pPr>
              <a:defRPr sz="5039"/>
            </a:lvl8pPr>
            <a:lvl9pPr>
              <a:defRPr sz="5039"/>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611781" y="5183981"/>
            <a:ext cx="7547028" cy="9603967"/>
          </a:xfrm>
        </p:spPr>
        <p:txBody>
          <a:bodyPr/>
          <a:lstStyle>
            <a:lvl1pPr marL="0" indent="0">
              <a:buNone/>
              <a:defRPr sz="4032"/>
            </a:lvl1pPr>
            <a:lvl2pPr marL="1152007" indent="0">
              <a:buNone/>
              <a:defRPr sz="3528"/>
            </a:lvl2pPr>
            <a:lvl3pPr marL="2304014" indent="0">
              <a:buNone/>
              <a:defRPr sz="3024"/>
            </a:lvl3pPr>
            <a:lvl4pPr marL="3456021" indent="0">
              <a:buNone/>
              <a:defRPr sz="2520"/>
            </a:lvl4pPr>
            <a:lvl5pPr marL="4608027" indent="0">
              <a:buNone/>
              <a:defRPr sz="2520"/>
            </a:lvl5pPr>
            <a:lvl6pPr marL="5760034" indent="0">
              <a:buNone/>
              <a:defRPr sz="2520"/>
            </a:lvl6pPr>
            <a:lvl7pPr marL="6912041" indent="0">
              <a:buNone/>
              <a:defRPr sz="2520"/>
            </a:lvl7pPr>
            <a:lvl8pPr marL="8064048" indent="0">
              <a:buNone/>
              <a:defRPr sz="2520"/>
            </a:lvl8pPr>
            <a:lvl9pPr marL="9216055" indent="0">
              <a:buNone/>
              <a:defRPr sz="252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9652623-6ECF-4ECB-B44F-A38D4285C3B7}" type="datetimeFigureOut">
              <a:rPr lang="es-ES" smtClean="0"/>
              <a:t>29/05/2024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120017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11781" y="1151996"/>
            <a:ext cx="7547028" cy="4031986"/>
          </a:xfrm>
        </p:spPr>
        <p:txBody>
          <a:bodyPr anchor="b"/>
          <a:lstStyle>
            <a:lvl1pPr>
              <a:defRPr sz="806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947942" y="2487995"/>
            <a:ext cx="11846123" cy="12279956"/>
          </a:xfrm>
        </p:spPr>
        <p:txBody>
          <a:bodyPr anchor="t"/>
          <a:lstStyle>
            <a:lvl1pPr marL="0" indent="0">
              <a:buNone/>
              <a:defRPr sz="8063"/>
            </a:lvl1pPr>
            <a:lvl2pPr marL="1152007" indent="0">
              <a:buNone/>
              <a:defRPr sz="7055"/>
            </a:lvl2pPr>
            <a:lvl3pPr marL="2304014" indent="0">
              <a:buNone/>
              <a:defRPr sz="6047"/>
            </a:lvl3pPr>
            <a:lvl4pPr marL="3456021" indent="0">
              <a:buNone/>
              <a:defRPr sz="5039"/>
            </a:lvl4pPr>
            <a:lvl5pPr marL="4608027" indent="0">
              <a:buNone/>
              <a:defRPr sz="5039"/>
            </a:lvl5pPr>
            <a:lvl6pPr marL="5760034" indent="0">
              <a:buNone/>
              <a:defRPr sz="5039"/>
            </a:lvl6pPr>
            <a:lvl7pPr marL="6912041" indent="0">
              <a:buNone/>
              <a:defRPr sz="5039"/>
            </a:lvl7pPr>
            <a:lvl8pPr marL="8064048" indent="0">
              <a:buNone/>
              <a:defRPr sz="5039"/>
            </a:lvl8pPr>
            <a:lvl9pPr marL="9216055" indent="0">
              <a:buNone/>
              <a:defRPr sz="503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611781" y="5183981"/>
            <a:ext cx="7547028" cy="9603967"/>
          </a:xfrm>
        </p:spPr>
        <p:txBody>
          <a:bodyPr/>
          <a:lstStyle>
            <a:lvl1pPr marL="0" indent="0">
              <a:buNone/>
              <a:defRPr sz="4032"/>
            </a:lvl1pPr>
            <a:lvl2pPr marL="1152007" indent="0">
              <a:buNone/>
              <a:defRPr sz="3528"/>
            </a:lvl2pPr>
            <a:lvl3pPr marL="2304014" indent="0">
              <a:buNone/>
              <a:defRPr sz="3024"/>
            </a:lvl3pPr>
            <a:lvl4pPr marL="3456021" indent="0">
              <a:buNone/>
              <a:defRPr sz="2520"/>
            </a:lvl4pPr>
            <a:lvl5pPr marL="4608027" indent="0">
              <a:buNone/>
              <a:defRPr sz="2520"/>
            </a:lvl5pPr>
            <a:lvl6pPr marL="5760034" indent="0">
              <a:buNone/>
              <a:defRPr sz="2520"/>
            </a:lvl6pPr>
            <a:lvl7pPr marL="6912041" indent="0">
              <a:buNone/>
              <a:defRPr sz="2520"/>
            </a:lvl7pPr>
            <a:lvl8pPr marL="8064048" indent="0">
              <a:buNone/>
              <a:defRPr sz="2520"/>
            </a:lvl8pPr>
            <a:lvl9pPr marL="9216055" indent="0">
              <a:buNone/>
              <a:defRPr sz="252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9652623-6ECF-4ECB-B44F-A38D4285C3B7}" type="datetimeFigureOut">
              <a:rPr lang="es-ES" smtClean="0"/>
              <a:t>29/05/2024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390461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8733" y="920001"/>
            <a:ext cx="20182284" cy="333998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608733" y="4599983"/>
            <a:ext cx="20182284" cy="10963962"/>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608733" y="16015946"/>
            <a:ext cx="5264944" cy="919997"/>
          </a:xfrm>
          <a:prstGeom prst="rect">
            <a:avLst/>
          </a:prstGeom>
        </p:spPr>
        <p:txBody>
          <a:bodyPr vert="horz" lIns="91440" tIns="45720" rIns="91440" bIns="45720" rtlCol="0" anchor="ctr"/>
          <a:lstStyle>
            <a:lvl1pPr algn="l">
              <a:defRPr sz="3024">
                <a:solidFill>
                  <a:schemeClr val="tx1">
                    <a:tint val="75000"/>
                  </a:schemeClr>
                </a:solidFill>
              </a:defRPr>
            </a:lvl1pPr>
          </a:lstStyle>
          <a:p>
            <a:fld id="{89652623-6ECF-4ECB-B44F-A38D4285C3B7}" type="datetimeFigureOut">
              <a:rPr lang="es-ES" smtClean="0"/>
              <a:t>29/05/2024</a:t>
            </a:fld>
            <a:endParaRPr lang="es-ES"/>
          </a:p>
        </p:txBody>
      </p:sp>
      <p:sp>
        <p:nvSpPr>
          <p:cNvPr id="5" name="Footer Placeholder 4"/>
          <p:cNvSpPr>
            <a:spLocks noGrp="1"/>
          </p:cNvSpPr>
          <p:nvPr>
            <p:ph type="ftr" sz="quarter" idx="3"/>
          </p:nvPr>
        </p:nvSpPr>
        <p:spPr>
          <a:xfrm>
            <a:off x="7751167" y="16015946"/>
            <a:ext cx="7897416" cy="919997"/>
          </a:xfrm>
          <a:prstGeom prst="rect">
            <a:avLst/>
          </a:prstGeom>
        </p:spPr>
        <p:txBody>
          <a:bodyPr vert="horz" lIns="91440" tIns="45720" rIns="91440" bIns="45720" rtlCol="0" anchor="ctr"/>
          <a:lstStyle>
            <a:lvl1pPr algn="ctr">
              <a:defRPr sz="3024">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6526073" y="16015946"/>
            <a:ext cx="5264944" cy="919997"/>
          </a:xfrm>
          <a:prstGeom prst="rect">
            <a:avLst/>
          </a:prstGeom>
        </p:spPr>
        <p:txBody>
          <a:bodyPr vert="horz" lIns="91440" tIns="45720" rIns="91440" bIns="45720" rtlCol="0" anchor="ctr"/>
          <a:lstStyle>
            <a:lvl1pPr algn="r">
              <a:defRPr sz="3024">
                <a:solidFill>
                  <a:schemeClr val="tx1">
                    <a:tint val="75000"/>
                  </a:schemeClr>
                </a:solidFill>
              </a:defRPr>
            </a:lvl1pPr>
          </a:lstStyle>
          <a:p>
            <a:fld id="{6814C2E9-FF42-4E99-8A70-184FF48FFF16}" type="slidenum">
              <a:rPr lang="es-ES" smtClean="0"/>
              <a:t>‹Nº›</a:t>
            </a:fld>
            <a:endParaRPr lang="es-ES"/>
          </a:p>
        </p:txBody>
      </p:sp>
    </p:spTree>
    <p:extLst>
      <p:ext uri="{BB962C8B-B14F-4D97-AF65-F5344CB8AC3E}">
        <p14:creationId xmlns:p14="http://schemas.microsoft.com/office/powerpoint/2010/main" val="2141930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304014" rtl="0" eaLnBrk="1" latinLnBrk="0" hangingPunct="1">
        <a:lnSpc>
          <a:spcPct val="90000"/>
        </a:lnSpc>
        <a:spcBef>
          <a:spcPct val="0"/>
        </a:spcBef>
        <a:buNone/>
        <a:defRPr sz="11087" kern="1200">
          <a:solidFill>
            <a:schemeClr val="tx1"/>
          </a:solidFill>
          <a:latin typeface="+mj-lt"/>
          <a:ea typeface="+mj-ea"/>
          <a:cs typeface="+mj-cs"/>
        </a:defRPr>
      </a:lvl1pPr>
    </p:titleStyle>
    <p:bodyStyle>
      <a:lvl1pPr marL="576003" indent="-576003" algn="l" defTabSz="2304014" rtl="0" eaLnBrk="1" latinLnBrk="0" hangingPunct="1">
        <a:lnSpc>
          <a:spcPct val="90000"/>
        </a:lnSpc>
        <a:spcBef>
          <a:spcPts val="2520"/>
        </a:spcBef>
        <a:buFont typeface="Arial" panose="020B0604020202020204" pitchFamily="34" charset="0"/>
        <a:buChar char="•"/>
        <a:defRPr sz="7055" kern="1200">
          <a:solidFill>
            <a:schemeClr val="tx1"/>
          </a:solidFill>
          <a:latin typeface="+mn-lt"/>
          <a:ea typeface="+mn-ea"/>
          <a:cs typeface="+mn-cs"/>
        </a:defRPr>
      </a:lvl1pPr>
      <a:lvl2pPr marL="1728010" indent="-576003" algn="l" defTabSz="2304014" rtl="0" eaLnBrk="1" latinLnBrk="0" hangingPunct="1">
        <a:lnSpc>
          <a:spcPct val="90000"/>
        </a:lnSpc>
        <a:spcBef>
          <a:spcPts val="1260"/>
        </a:spcBef>
        <a:buFont typeface="Arial" panose="020B0604020202020204" pitchFamily="34" charset="0"/>
        <a:buChar char="•"/>
        <a:defRPr sz="6047" kern="1200">
          <a:solidFill>
            <a:schemeClr val="tx1"/>
          </a:solidFill>
          <a:latin typeface="+mn-lt"/>
          <a:ea typeface="+mn-ea"/>
          <a:cs typeface="+mn-cs"/>
        </a:defRPr>
      </a:lvl2pPr>
      <a:lvl3pPr marL="2880017" indent="-576003" algn="l" defTabSz="2304014" rtl="0" eaLnBrk="1" latinLnBrk="0" hangingPunct="1">
        <a:lnSpc>
          <a:spcPct val="90000"/>
        </a:lnSpc>
        <a:spcBef>
          <a:spcPts val="1260"/>
        </a:spcBef>
        <a:buFont typeface="Arial" panose="020B0604020202020204" pitchFamily="34" charset="0"/>
        <a:buChar char="•"/>
        <a:defRPr sz="5039" kern="1200">
          <a:solidFill>
            <a:schemeClr val="tx1"/>
          </a:solidFill>
          <a:latin typeface="+mn-lt"/>
          <a:ea typeface="+mn-ea"/>
          <a:cs typeface="+mn-cs"/>
        </a:defRPr>
      </a:lvl3pPr>
      <a:lvl4pPr marL="4032024"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4pPr>
      <a:lvl5pPr marL="5184031"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5pPr>
      <a:lvl6pPr marL="6336038"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6pPr>
      <a:lvl7pPr marL="7488044"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7pPr>
      <a:lvl8pPr marL="8640051"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8pPr>
      <a:lvl9pPr marL="9792058"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9pPr>
    </p:bodyStyle>
    <p:otherStyle>
      <a:defPPr>
        <a:defRPr lang="en-US"/>
      </a:defPPr>
      <a:lvl1pPr marL="0" algn="l" defTabSz="2304014" rtl="0" eaLnBrk="1" latinLnBrk="0" hangingPunct="1">
        <a:defRPr sz="4535" kern="1200">
          <a:solidFill>
            <a:schemeClr val="tx1"/>
          </a:solidFill>
          <a:latin typeface="+mn-lt"/>
          <a:ea typeface="+mn-ea"/>
          <a:cs typeface="+mn-cs"/>
        </a:defRPr>
      </a:lvl1pPr>
      <a:lvl2pPr marL="1152007" algn="l" defTabSz="2304014" rtl="0" eaLnBrk="1" latinLnBrk="0" hangingPunct="1">
        <a:defRPr sz="4535" kern="1200">
          <a:solidFill>
            <a:schemeClr val="tx1"/>
          </a:solidFill>
          <a:latin typeface="+mn-lt"/>
          <a:ea typeface="+mn-ea"/>
          <a:cs typeface="+mn-cs"/>
        </a:defRPr>
      </a:lvl2pPr>
      <a:lvl3pPr marL="2304014" algn="l" defTabSz="2304014" rtl="0" eaLnBrk="1" latinLnBrk="0" hangingPunct="1">
        <a:defRPr sz="4535" kern="1200">
          <a:solidFill>
            <a:schemeClr val="tx1"/>
          </a:solidFill>
          <a:latin typeface="+mn-lt"/>
          <a:ea typeface="+mn-ea"/>
          <a:cs typeface="+mn-cs"/>
        </a:defRPr>
      </a:lvl3pPr>
      <a:lvl4pPr marL="3456021" algn="l" defTabSz="2304014" rtl="0" eaLnBrk="1" latinLnBrk="0" hangingPunct="1">
        <a:defRPr sz="4535" kern="1200">
          <a:solidFill>
            <a:schemeClr val="tx1"/>
          </a:solidFill>
          <a:latin typeface="+mn-lt"/>
          <a:ea typeface="+mn-ea"/>
          <a:cs typeface="+mn-cs"/>
        </a:defRPr>
      </a:lvl4pPr>
      <a:lvl5pPr marL="4608027" algn="l" defTabSz="2304014" rtl="0" eaLnBrk="1" latinLnBrk="0" hangingPunct="1">
        <a:defRPr sz="4535" kern="1200">
          <a:solidFill>
            <a:schemeClr val="tx1"/>
          </a:solidFill>
          <a:latin typeface="+mn-lt"/>
          <a:ea typeface="+mn-ea"/>
          <a:cs typeface="+mn-cs"/>
        </a:defRPr>
      </a:lvl5pPr>
      <a:lvl6pPr marL="5760034" algn="l" defTabSz="2304014" rtl="0" eaLnBrk="1" latinLnBrk="0" hangingPunct="1">
        <a:defRPr sz="4535" kern="1200">
          <a:solidFill>
            <a:schemeClr val="tx1"/>
          </a:solidFill>
          <a:latin typeface="+mn-lt"/>
          <a:ea typeface="+mn-ea"/>
          <a:cs typeface="+mn-cs"/>
        </a:defRPr>
      </a:lvl6pPr>
      <a:lvl7pPr marL="6912041" algn="l" defTabSz="2304014" rtl="0" eaLnBrk="1" latinLnBrk="0" hangingPunct="1">
        <a:defRPr sz="4535" kern="1200">
          <a:solidFill>
            <a:schemeClr val="tx1"/>
          </a:solidFill>
          <a:latin typeface="+mn-lt"/>
          <a:ea typeface="+mn-ea"/>
          <a:cs typeface="+mn-cs"/>
        </a:defRPr>
      </a:lvl7pPr>
      <a:lvl8pPr marL="8064048" algn="l" defTabSz="2304014" rtl="0" eaLnBrk="1" latinLnBrk="0" hangingPunct="1">
        <a:defRPr sz="4535" kern="1200">
          <a:solidFill>
            <a:schemeClr val="tx1"/>
          </a:solidFill>
          <a:latin typeface="+mn-lt"/>
          <a:ea typeface="+mn-ea"/>
          <a:cs typeface="+mn-cs"/>
        </a:defRPr>
      </a:lvl8pPr>
      <a:lvl9pPr marL="9216055" algn="l" defTabSz="2304014" rtl="0" eaLnBrk="1" latinLnBrk="0" hangingPunct="1">
        <a:defRPr sz="45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1D0DD5A-4BCD-403C-A568-123C0E77EF59}"/>
              </a:ext>
            </a:extLst>
          </p:cNvPr>
          <p:cNvGrpSpPr/>
          <p:nvPr/>
        </p:nvGrpSpPr>
        <p:grpSpPr>
          <a:xfrm>
            <a:off x="0" y="-16"/>
            <a:ext cx="23399751" cy="17392972"/>
            <a:chOff x="0" y="-16"/>
            <a:chExt cx="23399751" cy="17392972"/>
          </a:xfrm>
        </p:grpSpPr>
        <p:pic>
          <p:nvPicPr>
            <p:cNvPr id="6" name="Imagen 5">
              <a:extLst>
                <a:ext uri="{FF2B5EF4-FFF2-40B4-BE49-F238E27FC236}">
                  <a16:creationId xmlns:a16="http://schemas.microsoft.com/office/drawing/2014/main" id="{084C7748-0CAC-4D7D-BB05-C940768F6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03390" y="-3003406"/>
              <a:ext cx="17392972" cy="23399751"/>
            </a:xfrm>
            <a:prstGeom prst="rect">
              <a:avLst/>
            </a:prstGeom>
          </p:spPr>
        </p:pic>
        <p:sp>
          <p:nvSpPr>
            <p:cNvPr id="15" name="Rectángulo 14">
              <a:extLst>
                <a:ext uri="{FF2B5EF4-FFF2-40B4-BE49-F238E27FC236}">
                  <a16:creationId xmlns:a16="http://schemas.microsoft.com/office/drawing/2014/main" id="{8814509F-99FA-43FC-AFD0-A9A0A52A3DD7}"/>
                </a:ext>
              </a:extLst>
            </p:cNvPr>
            <p:cNvSpPr/>
            <p:nvPr/>
          </p:nvSpPr>
          <p:spPr>
            <a:xfrm>
              <a:off x="6477135" y="10972800"/>
              <a:ext cx="2029410" cy="522514"/>
            </a:xfrm>
            <a:prstGeom prst="rect">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2" name="Rectángulo 11">
            <a:extLst>
              <a:ext uri="{FF2B5EF4-FFF2-40B4-BE49-F238E27FC236}">
                <a16:creationId xmlns:a16="http://schemas.microsoft.com/office/drawing/2014/main" id="{C7D96CAC-D8FF-45EE-907C-A610CF4C9DA8}"/>
              </a:ext>
            </a:extLst>
          </p:cNvPr>
          <p:cNvSpPr/>
          <p:nvPr/>
        </p:nvSpPr>
        <p:spPr>
          <a:xfrm>
            <a:off x="47043" y="0"/>
            <a:ext cx="23352707" cy="172799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B02E12A8-2C12-4665-B651-483B05F9924C}"/>
              </a:ext>
            </a:extLst>
          </p:cNvPr>
          <p:cNvSpPr txBox="1"/>
          <p:nvPr/>
        </p:nvSpPr>
        <p:spPr>
          <a:xfrm>
            <a:off x="13611920" y="11338393"/>
            <a:ext cx="3035119" cy="1569660"/>
          </a:xfrm>
          <a:prstGeom prst="rect">
            <a:avLst/>
          </a:prstGeom>
          <a:noFill/>
          <a:effectLst>
            <a:glow rad="127000">
              <a:schemeClr val="bg1"/>
            </a:glow>
          </a:effectLst>
        </p:spPr>
        <p:txBody>
          <a:bodyPr wrap="square" rtlCol="0">
            <a:spAutoFit/>
          </a:bodyPr>
          <a:lstStyle/>
          <a:p>
            <a:pPr algn="r"/>
            <a:r>
              <a:rPr lang="es-ES" sz="9600" b="1" dirty="0">
                <a:solidFill>
                  <a:srgbClr val="9AB700"/>
                </a:solidFill>
                <a:effectLst/>
                <a:latin typeface="ErasItcTEEMed" pitchFamily="2" charset="0"/>
              </a:rPr>
              <a:t>QGIS</a:t>
            </a:r>
          </a:p>
        </p:txBody>
      </p:sp>
      <p:sp>
        <p:nvSpPr>
          <p:cNvPr id="42" name="CuadroTexto 41">
            <a:extLst>
              <a:ext uri="{FF2B5EF4-FFF2-40B4-BE49-F238E27FC236}">
                <a16:creationId xmlns:a16="http://schemas.microsoft.com/office/drawing/2014/main" id="{BB82EF59-B05E-4E18-9515-4861722C9E56}"/>
              </a:ext>
            </a:extLst>
          </p:cNvPr>
          <p:cNvSpPr txBox="1"/>
          <p:nvPr/>
        </p:nvSpPr>
        <p:spPr>
          <a:xfrm>
            <a:off x="7008137" y="4998618"/>
            <a:ext cx="16391614" cy="4647426"/>
          </a:xfrm>
          <a:prstGeom prst="rect">
            <a:avLst/>
          </a:prstGeom>
          <a:noFill/>
          <a:ln w="60325">
            <a:solidFill>
              <a:schemeClr val="bg1"/>
            </a:solidFill>
          </a:ln>
          <a:effectLst>
            <a:softEdge rad="114300"/>
          </a:effectLst>
        </p:spPr>
        <p:txBody>
          <a:bodyPr wrap="square" rtlCol="0">
            <a:spAutoFit/>
          </a:bodyPr>
          <a:lstStyle/>
          <a:p>
            <a:pPr marL="88900" algn="ctr"/>
            <a:r>
              <a:rPr lang="es-ES" sz="7400" b="1" dirty="0">
                <a:solidFill>
                  <a:schemeClr val="bg1"/>
                </a:solidFill>
                <a:effectLst/>
                <a:latin typeface="ErasItcTEEMed" pitchFamily="2" charset="0"/>
              </a:rPr>
              <a:t>Curso de iniciación en el manejo de herramientas cartográficas en Evaluación Ambiental </a:t>
            </a:r>
          </a:p>
          <a:p>
            <a:pPr marL="88900" algn="ctr"/>
            <a:r>
              <a:rPr lang="es-ES" sz="7400" b="1" dirty="0">
                <a:solidFill>
                  <a:schemeClr val="bg1"/>
                </a:solidFill>
                <a:effectLst/>
                <a:latin typeface="ErasItcTEEMed" pitchFamily="2" charset="0"/>
              </a:rPr>
              <a:t>basadas en GIS</a:t>
            </a:r>
          </a:p>
        </p:txBody>
      </p:sp>
      <p:sp>
        <p:nvSpPr>
          <p:cNvPr id="9" name="CuadroTexto 8">
            <a:extLst>
              <a:ext uri="{FF2B5EF4-FFF2-40B4-BE49-F238E27FC236}">
                <a16:creationId xmlns:a16="http://schemas.microsoft.com/office/drawing/2014/main" id="{47A00B02-0C9D-40EF-812A-ADF3631C8007}"/>
              </a:ext>
            </a:extLst>
          </p:cNvPr>
          <p:cNvSpPr txBox="1"/>
          <p:nvPr/>
        </p:nvSpPr>
        <p:spPr>
          <a:xfrm>
            <a:off x="8965001" y="12819562"/>
            <a:ext cx="12742606" cy="769441"/>
          </a:xfrm>
          <a:prstGeom prst="rect">
            <a:avLst/>
          </a:prstGeom>
          <a:noFill/>
        </p:spPr>
        <p:txBody>
          <a:bodyPr wrap="square" rtlCol="0">
            <a:spAutoFit/>
          </a:bodyPr>
          <a:lstStyle/>
          <a:p>
            <a:pPr algn="ctr"/>
            <a:r>
              <a:rPr lang="es-ES" sz="4400" dirty="0">
                <a:solidFill>
                  <a:schemeClr val="bg1"/>
                </a:solidFill>
                <a:latin typeface="Bradley Hand ITC" panose="03070402050302030203" pitchFamily="66" charset="0"/>
              </a:rPr>
              <a:t>Software libre</a:t>
            </a:r>
          </a:p>
        </p:txBody>
      </p:sp>
      <p:grpSp>
        <p:nvGrpSpPr>
          <p:cNvPr id="14" name="Grupo 13">
            <a:extLst>
              <a:ext uri="{FF2B5EF4-FFF2-40B4-BE49-F238E27FC236}">
                <a16:creationId xmlns:a16="http://schemas.microsoft.com/office/drawing/2014/main" id="{67D8939B-BE17-4188-9592-06530034C98B}"/>
              </a:ext>
            </a:extLst>
          </p:cNvPr>
          <p:cNvGrpSpPr/>
          <p:nvPr/>
        </p:nvGrpSpPr>
        <p:grpSpPr>
          <a:xfrm>
            <a:off x="0" y="312233"/>
            <a:ext cx="23399750" cy="1938993"/>
            <a:chOff x="0" y="312233"/>
            <a:chExt cx="23729794" cy="1938993"/>
          </a:xfrm>
        </p:grpSpPr>
        <p:sp>
          <p:nvSpPr>
            <p:cNvPr id="8" name="Rectángulo 7">
              <a:extLst>
                <a:ext uri="{FF2B5EF4-FFF2-40B4-BE49-F238E27FC236}">
                  <a16:creationId xmlns:a16="http://schemas.microsoft.com/office/drawing/2014/main" id="{EFDDF689-F62F-44CC-896D-999AB3B62DFC}"/>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endParaRPr>
            </a:p>
          </p:txBody>
        </p:sp>
        <p:sp>
          <p:nvSpPr>
            <p:cNvPr id="10" name="Diagrama de flujo: retraso 9">
              <a:extLst>
                <a:ext uri="{FF2B5EF4-FFF2-40B4-BE49-F238E27FC236}">
                  <a16:creationId xmlns:a16="http://schemas.microsoft.com/office/drawing/2014/main" id="{CDE5605A-4498-4EA0-B828-11A61BD6A35F}"/>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0" name="Imagen 69">
            <a:extLst>
              <a:ext uri="{FF2B5EF4-FFF2-40B4-BE49-F238E27FC236}">
                <a16:creationId xmlns:a16="http://schemas.microsoft.com/office/drawing/2014/main" id="{769AEDFA-E4B8-4695-8356-17C7E0999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396" y="668011"/>
            <a:ext cx="3519095" cy="1581402"/>
          </a:xfrm>
          <a:prstGeom prst="rect">
            <a:avLst/>
          </a:prstGeom>
          <a:effectLst>
            <a:glow>
              <a:schemeClr val="bg1">
                <a:alpha val="40000"/>
              </a:schemeClr>
            </a:glow>
          </a:effectLst>
        </p:spPr>
      </p:pic>
      <p:pic>
        <p:nvPicPr>
          <p:cNvPr id="3" name="Imagen 2">
            <a:extLst>
              <a:ext uri="{FF2B5EF4-FFF2-40B4-BE49-F238E27FC236}">
                <a16:creationId xmlns:a16="http://schemas.microsoft.com/office/drawing/2014/main" id="{BA579913-E4A8-497D-9A15-D2DDE53F0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75790" y="490121"/>
            <a:ext cx="7570585" cy="1581402"/>
          </a:xfrm>
          <a:prstGeom prst="rect">
            <a:avLst/>
          </a:prstGeom>
          <a:effectLst/>
        </p:spPr>
      </p:pic>
    </p:spTree>
    <p:extLst>
      <p:ext uri="{BB962C8B-B14F-4D97-AF65-F5344CB8AC3E}">
        <p14:creationId xmlns:p14="http://schemas.microsoft.com/office/powerpoint/2010/main" val="134748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428D213-E4E1-4448-8057-36E261206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5"/>
            <a:ext cx="23399750" cy="17276007"/>
          </a:xfrm>
          <a:prstGeom prst="rect">
            <a:avLst/>
          </a:prstGeom>
        </p:spPr>
      </p:pic>
      <p:sp>
        <p:nvSpPr>
          <p:cNvPr id="6" name="CuadroTexto 5">
            <a:extLst>
              <a:ext uri="{FF2B5EF4-FFF2-40B4-BE49-F238E27FC236}">
                <a16:creationId xmlns:a16="http://schemas.microsoft.com/office/drawing/2014/main" id="{0D54197F-2F84-4152-A150-1B2C0C7251CE}"/>
              </a:ext>
            </a:extLst>
          </p:cNvPr>
          <p:cNvSpPr txBox="1"/>
          <p:nvPr/>
        </p:nvSpPr>
        <p:spPr>
          <a:xfrm>
            <a:off x="11386330" y="7528293"/>
            <a:ext cx="8782648" cy="1569660"/>
          </a:xfrm>
          <a:prstGeom prst="rect">
            <a:avLst/>
          </a:prstGeom>
          <a:noFill/>
          <a:effectLst>
            <a:glow rad="127000">
              <a:schemeClr val="bg1"/>
            </a:glow>
          </a:effectLst>
        </p:spPr>
        <p:txBody>
          <a:bodyPr wrap="square" rtlCol="0">
            <a:spAutoFit/>
          </a:bodyPr>
          <a:lstStyle/>
          <a:p>
            <a:pPr algn="ctr"/>
            <a:r>
              <a:rPr lang="es-ES" sz="9600" b="1" dirty="0">
                <a:solidFill>
                  <a:srgbClr val="9AB700"/>
                </a:solidFill>
                <a:effectLst/>
                <a:latin typeface="ErasItcTEEMed" pitchFamily="2" charset="0"/>
              </a:rPr>
              <a:t>PRESENTACIÓN</a:t>
            </a:r>
          </a:p>
        </p:txBody>
      </p:sp>
      <p:sp>
        <p:nvSpPr>
          <p:cNvPr id="7" name="CuadroTexto 6">
            <a:extLst>
              <a:ext uri="{FF2B5EF4-FFF2-40B4-BE49-F238E27FC236}">
                <a16:creationId xmlns:a16="http://schemas.microsoft.com/office/drawing/2014/main" id="{770C428A-EA00-453B-B6E3-FC4D38DF1D00}"/>
              </a:ext>
            </a:extLst>
          </p:cNvPr>
          <p:cNvSpPr txBox="1"/>
          <p:nvPr/>
        </p:nvSpPr>
        <p:spPr>
          <a:xfrm>
            <a:off x="8819533" y="11208917"/>
            <a:ext cx="13916243" cy="2800767"/>
          </a:xfrm>
          <a:prstGeom prst="rect">
            <a:avLst/>
          </a:prstGeom>
          <a:noFill/>
        </p:spPr>
        <p:txBody>
          <a:bodyPr wrap="square" rtlCol="0">
            <a:spAutoFit/>
          </a:bodyPr>
          <a:lstStyle/>
          <a:p>
            <a:pPr algn="ctr"/>
            <a:r>
              <a:rPr lang="es-ES" sz="8800" b="1" dirty="0">
                <a:solidFill>
                  <a:schemeClr val="bg1"/>
                </a:solidFill>
                <a:latin typeface="Bradley Hand ITC" panose="03070402050302030203" pitchFamily="66" charset="0"/>
              </a:rPr>
              <a:t>Introducción a QGIS y software libre</a:t>
            </a:r>
          </a:p>
        </p:txBody>
      </p:sp>
    </p:spTree>
    <p:extLst>
      <p:ext uri="{BB962C8B-B14F-4D97-AF65-F5344CB8AC3E}">
        <p14:creationId xmlns:p14="http://schemas.microsoft.com/office/powerpoint/2010/main" val="78853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r>
                <a:rPr lang="es-ES" sz="8000" b="1" dirty="0">
                  <a:solidFill>
                    <a:srgbClr val="2D6223"/>
                  </a:solidFill>
                  <a:effectLst/>
                  <a:latin typeface="ErasItcTEEMed" pitchFamily="2" charset="0"/>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r>
                <a:rPr lang="es-ES" sz="6000" b="1" dirty="0">
                  <a:solidFill>
                    <a:srgbClr val="9AB700"/>
                  </a:solidFill>
                  <a:latin typeface="Bradley Hand ITC" panose="03070402050302030203" pitchFamily="66" charset="0"/>
                </a:rPr>
                <a:t>Otras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fuentes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13609110"/>
          </a:xfrm>
          <a:prstGeom prst="rect">
            <a:avLst/>
          </a:prstGeom>
        </p:spPr>
        <p:txBody>
          <a:bodyPr wrap="square">
            <a:spAutoFit/>
          </a:bodyPr>
          <a:lstStyle/>
          <a:p>
            <a:pPr lvl="0">
              <a:lnSpc>
                <a:spcPct val="107000"/>
              </a:lnSpc>
              <a:spcAft>
                <a:spcPts val="0"/>
              </a:spcAft>
            </a:pPr>
            <a:r>
              <a:rPr lang="es-ES" sz="4000" b="1" dirty="0">
                <a:solidFill>
                  <a:srgbClr val="2D6223"/>
                </a:solidFill>
                <a:effectLst>
                  <a:outerShdw blurRad="38100" dist="38100" dir="2700000" algn="tl">
                    <a:srgbClr val="000000">
                      <a:alpha val="43137"/>
                    </a:srgbClr>
                  </a:outerShdw>
                </a:effectLst>
                <a:latin typeface="Bradley Hand ITC" panose="03070402050302030203" pitchFamily="66" charset="0"/>
              </a:rPr>
              <a:t>DECRETO-LEY 4/2022</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Hay una serie de restricciones impuestas a energías renovables por el DECRETO-LEY 4/2022, de 27 de octubre, de modificación del Decreto-Legislativo 1/2015, de 12 de noviembre, por el que se aprueba el texto refundido de la Ley de Prevención Ambiental de Castilla y León</a:t>
            </a:r>
          </a:p>
          <a:p>
            <a:pPr lvl="0">
              <a:lnSpc>
                <a:spcPct val="107000"/>
              </a:lnSpc>
              <a:spcAft>
                <a:spcPts val="0"/>
              </a:spcAft>
            </a:pPr>
            <a:endParaRPr lang="es-ES" i="1" dirty="0"/>
          </a:p>
          <a:p>
            <a:pPr lvl="0">
              <a:lnSpc>
                <a:spcPct val="107000"/>
              </a:lnSpc>
              <a:spcAft>
                <a:spcPts val="0"/>
              </a:spcAft>
            </a:pPr>
            <a:r>
              <a:rPr lang="es-ES" i="1" dirty="0"/>
              <a:t>Artículo 13. Criterios para la autorización de proyectos de energías renovables </a:t>
            </a:r>
            <a:endParaRPr lang="es-ES" sz="4000" b="1" dirty="0">
              <a:solidFill>
                <a:srgbClr val="2D6223"/>
              </a:solidFill>
              <a:latin typeface="Bradley Hand ITC" panose="03070402050302030203" pitchFamily="66" charset="0"/>
            </a:endParaRPr>
          </a:p>
          <a:p>
            <a:endParaRPr lang="es-ES" i="1" dirty="0"/>
          </a:p>
          <a:p>
            <a:r>
              <a:rPr lang="es-ES" i="1" dirty="0"/>
              <a:t>1. Las instalaciones de generación de energías renovables que consistan en </a:t>
            </a:r>
            <a:r>
              <a:rPr lang="es-ES" i="1" u="sng" dirty="0"/>
              <a:t>parques eólicos</a:t>
            </a:r>
            <a:r>
              <a:rPr lang="es-ES" i="1" dirty="0"/>
              <a:t> y sus infraestructuras auxiliares </a:t>
            </a:r>
            <a:r>
              <a:rPr lang="es-ES" i="1" u="sng" dirty="0"/>
              <a:t>no serán autorizables en suelo rústico </a:t>
            </a:r>
            <a:r>
              <a:rPr lang="es-ES" i="1" dirty="0"/>
              <a:t>en: </a:t>
            </a:r>
            <a:endParaRPr lang="es-ES" dirty="0"/>
          </a:p>
          <a:p>
            <a:r>
              <a:rPr lang="es-ES" i="1" dirty="0"/>
              <a:t>a) Los terrenos incluidos en la </a:t>
            </a:r>
            <a:r>
              <a:rPr lang="es-ES" i="1" u="sng" dirty="0"/>
              <a:t>Red de Áreas Naturales Protegidas definida en el artículo 49 de la Ley 4/2015</a:t>
            </a:r>
            <a:r>
              <a:rPr lang="es-ES" i="1" dirty="0"/>
              <a:t>, de 24 de marzo, del Patrimonio Natural de Castilla y León, salvo en los montes protectores y en los catalogados de utilidad pública. </a:t>
            </a:r>
            <a:endParaRPr lang="es-ES" dirty="0"/>
          </a:p>
          <a:p>
            <a:r>
              <a:rPr lang="es-ES" i="1" dirty="0"/>
              <a:t>b) Los terrenos incluidos en </a:t>
            </a:r>
            <a:r>
              <a:rPr lang="es-ES" i="1" u="sng" dirty="0"/>
              <a:t>áreas críticas de las especies protegidas que cuenten con un plan de conservación o recuperación</a:t>
            </a:r>
            <a:r>
              <a:rPr lang="es-ES" i="1" dirty="0"/>
              <a:t>. </a:t>
            </a:r>
          </a:p>
          <a:p>
            <a:r>
              <a:rPr lang="es-ES" i="1" dirty="0"/>
              <a:t>c) Los terrenos ubicados </a:t>
            </a:r>
            <a:r>
              <a:rPr lang="es-ES" i="1" u="sng" dirty="0"/>
              <a:t>a menos de 500 metros de un bien de interés cultural</a:t>
            </a:r>
            <a:r>
              <a:rPr lang="es-ES" i="1" dirty="0"/>
              <a:t>, midiéndose tal distancia desde el límite de protección del bien, o de su entorno cuando exista, hasta cualquier elemento de la instalación de generación. </a:t>
            </a:r>
            <a:endParaRPr lang="es-ES" dirty="0"/>
          </a:p>
          <a:p>
            <a:r>
              <a:rPr lang="es-ES" i="1" dirty="0"/>
              <a:t>d) Los terrenos ubicados </a:t>
            </a:r>
            <a:r>
              <a:rPr lang="es-ES" i="1" u="sng" dirty="0"/>
              <a:t>a menos de 1.000 metros de los núcleos urbanos</a:t>
            </a:r>
            <a:r>
              <a:rPr lang="es-ES" i="1" dirty="0"/>
              <a:t>, midiéndose tal distancia desde el límite del suelo urbano, o en su defecto desde el perímetro del núcleo urbano, hasta cualquier elemento de la instalación de generación. </a:t>
            </a:r>
            <a:endParaRPr lang="es-ES" dirty="0"/>
          </a:p>
          <a:p>
            <a:endParaRPr lang="es-ES" i="1" dirty="0"/>
          </a:p>
          <a:p>
            <a:r>
              <a:rPr lang="es-ES" i="1" dirty="0"/>
              <a:t>Se respetará </a:t>
            </a:r>
            <a:r>
              <a:rPr lang="es-ES" i="1" u="sng" dirty="0"/>
              <a:t>la misma distancia respecto a centros educativos, centros sanitarios o de atención sociosanitaria y otras instalaciones de servicio público ubicadas en suelo rústico</a:t>
            </a:r>
            <a:r>
              <a:rPr lang="es-ES" i="1" dirty="0"/>
              <a:t>. </a:t>
            </a:r>
            <a:endParaRPr lang="es-ES" dirty="0"/>
          </a:p>
          <a:p>
            <a:r>
              <a:rPr lang="es-ES" i="1" dirty="0"/>
              <a:t>Se </a:t>
            </a:r>
            <a:r>
              <a:rPr lang="es-ES" i="1" u="sng" dirty="0"/>
              <a:t>exceptúan</a:t>
            </a:r>
            <a:r>
              <a:rPr lang="es-ES" i="1" dirty="0"/>
              <a:t> de esta limitación de distancia las instalaciones de generación de energías relacionadas o vinculadas a </a:t>
            </a:r>
            <a:r>
              <a:rPr lang="es-ES" i="1" u="sng" dirty="0"/>
              <a:t>polígonos industriales</a:t>
            </a:r>
            <a:r>
              <a:rPr lang="es-ES" i="1" dirty="0"/>
              <a:t>. </a:t>
            </a:r>
            <a:endParaRPr lang="es-ES" sz="4000" b="1" i="1" dirty="0">
              <a:solidFill>
                <a:srgbClr val="2D6223"/>
              </a:solidFill>
              <a:latin typeface="Bradley Hand ITC" panose="03070402050302030203" pitchFamily="66" charset="0"/>
            </a:endParaRPr>
          </a:p>
          <a:p>
            <a:endParaRPr lang="es-ES" i="1" dirty="0"/>
          </a:p>
          <a:p>
            <a:r>
              <a:rPr lang="es-ES" i="1" dirty="0"/>
              <a:t>e) Los </a:t>
            </a:r>
            <a:r>
              <a:rPr lang="es-ES" i="1" u="sng" dirty="0"/>
              <a:t>terrenos sobre los que se hayan desarrollado zonas regables</a:t>
            </a:r>
            <a:r>
              <a:rPr lang="es-ES" i="1" dirty="0"/>
              <a:t>, bien mediante la transformación de secano a regadío, o bien mediante la modernización de regadíos, declaradas de interés general o utilidad pública del estado o de la comunidad autónoma, o que hayan contado con inversiones públicas. </a:t>
            </a:r>
            <a:endParaRPr lang="es-ES" dirty="0"/>
          </a:p>
          <a:p>
            <a:endParaRPr lang="es-ES" i="1" dirty="0"/>
          </a:p>
          <a:p>
            <a:r>
              <a:rPr lang="es-ES" i="1" dirty="0"/>
              <a:t>Se </a:t>
            </a:r>
            <a:r>
              <a:rPr lang="es-ES" i="1" u="sng" dirty="0"/>
              <a:t>exceptúan de esta limitación las instalaciones de generación de energía renovable que estén vinculadas al regadío</a:t>
            </a:r>
            <a:r>
              <a:rPr lang="es-ES" i="1" dirty="0"/>
              <a:t>. </a:t>
            </a:r>
            <a:endParaRPr lang="es-ES" sz="4000" b="1" dirty="0">
              <a:solidFill>
                <a:srgbClr val="2D6223"/>
              </a:solidFill>
              <a:latin typeface="Bradley Hand ITC" panose="03070402050302030203" pitchFamily="66" charset="0"/>
            </a:endParaRPr>
          </a:p>
          <a:p>
            <a:pPr lvl="0">
              <a:lnSpc>
                <a:spcPct val="107000"/>
              </a:lnSpc>
              <a:spcAft>
                <a:spcPts val="0"/>
              </a:spcAft>
            </a:pPr>
            <a:r>
              <a:rPr lang="es-ES" sz="4000" b="1" dirty="0">
                <a:solidFill>
                  <a:srgbClr val="2D6223"/>
                </a:solidFill>
                <a:latin typeface="Bradley Hand ITC" panose="03070402050302030203" pitchFamily="66" charset="0"/>
              </a:rPr>
              <a:t>	</a:t>
            </a:r>
            <a:r>
              <a:rPr lang="es-ES" i="1" dirty="0"/>
              <a:t>2. Las instalaciones de generación de energías renovables que consistan en </a:t>
            </a:r>
            <a:r>
              <a:rPr lang="es-ES" i="1" u="sng" dirty="0"/>
              <a:t>plantas fotovoltaicas</a:t>
            </a:r>
            <a:r>
              <a:rPr lang="es-ES" i="1" dirty="0"/>
              <a:t> y sus infraestructuras auxiliares no serán autorizables en suelo rústico en: </a:t>
            </a:r>
            <a:endParaRPr lang="es-ES" dirty="0">
              <a:solidFill>
                <a:schemeClr val="lt1"/>
              </a:solidFill>
              <a:highlight>
                <a:srgbClr val="000000"/>
              </a:highlight>
            </a:endParaRPr>
          </a:p>
          <a:p>
            <a:pPr marL="342900" lvl="0" indent="-342900">
              <a:lnSpc>
                <a:spcPct val="107000"/>
              </a:lnSpc>
              <a:spcAft>
                <a:spcPts val="800"/>
              </a:spcAft>
              <a:buAutoNum type="alphaLcParenR"/>
            </a:pPr>
            <a:r>
              <a:rPr lang="es-ES" i="1" dirty="0"/>
              <a:t>Los terrenos incluidos en la </a:t>
            </a:r>
            <a:r>
              <a:rPr lang="es-ES" i="1" u="sng" dirty="0"/>
              <a:t>Red de Áreas Naturales Protegidas definida en el artículo 49 de la Ley 4/2015</a:t>
            </a:r>
            <a:r>
              <a:rPr lang="es-ES" i="1" dirty="0"/>
              <a:t>, de 24 de marzo, del Patrimonio Natural de Castilla y León, salvo en los montes catalogados de utilidad pública que sustenten aprovechamientos agrícolas autorizados. </a:t>
            </a:r>
          </a:p>
          <a:p>
            <a:pPr marL="342900" lvl="0" indent="-342900">
              <a:lnSpc>
                <a:spcPct val="107000"/>
              </a:lnSpc>
              <a:spcAft>
                <a:spcPts val="800"/>
              </a:spcAft>
              <a:buAutoNum type="alphaLcParenR"/>
            </a:pPr>
            <a:r>
              <a:rPr lang="es-ES" i="1" dirty="0"/>
              <a:t>Los terrenos incluidos en </a:t>
            </a:r>
            <a:r>
              <a:rPr lang="es-ES" i="1" u="sng" dirty="0"/>
              <a:t>áreas críticas de las especies protegidas que cuenten con un plan de conservación o recuperación</a:t>
            </a:r>
            <a:r>
              <a:rPr lang="es-ES" i="1" dirty="0"/>
              <a:t>. </a:t>
            </a:r>
          </a:p>
          <a:p>
            <a:r>
              <a:rPr lang="es-ES" i="1" dirty="0"/>
              <a:t>c) </a:t>
            </a:r>
            <a:r>
              <a:rPr lang="es-ES" i="1" u="sng" dirty="0"/>
              <a:t>Los montes arbolados, independientemente de su titularidad</a:t>
            </a:r>
            <a:r>
              <a:rPr lang="es-ES" i="1" dirty="0"/>
              <a:t>. A los solos y exclusivos efectos de aplicación de este Decreto-ley se consideran montes arbolados </a:t>
            </a:r>
            <a:r>
              <a:rPr lang="es-ES" dirty="0"/>
              <a:t>“</a:t>
            </a:r>
            <a:r>
              <a:rPr lang="es-ES" i="1" dirty="0"/>
              <a:t>las tierras que se extienden por más de 0,5 hectáreas dotadas de árboles de una altura superior a 5 metros y una cobertura de copa superior al 10 por ciento, o de árboles capaces de alcanzar esta altura in situ”. </a:t>
            </a:r>
            <a:endParaRPr lang="es-ES" dirty="0"/>
          </a:p>
          <a:p>
            <a:r>
              <a:rPr lang="es-ES" i="1" dirty="0"/>
              <a:t>d) Los terrenos ubicados </a:t>
            </a:r>
            <a:r>
              <a:rPr lang="es-ES" i="1" u="sng" dirty="0"/>
              <a:t>a menos de 500 metros de un bien de interés cultural</a:t>
            </a:r>
            <a:r>
              <a:rPr lang="es-ES" i="1" dirty="0"/>
              <a:t>, midiéndose tal distancia desde el límite de protección del bien, o de su entorno cuando exista, hasta cualquier elemento de la instalación de generación. </a:t>
            </a:r>
            <a:endParaRPr lang="es-ES" dirty="0"/>
          </a:p>
          <a:p>
            <a:r>
              <a:rPr lang="es-ES" i="1" dirty="0"/>
              <a:t>e) Los terrenos ubicados </a:t>
            </a:r>
            <a:r>
              <a:rPr lang="es-ES" i="1" u="sng" dirty="0"/>
              <a:t>a menos de 500 metros de los núcleos urbanos</a:t>
            </a:r>
            <a:r>
              <a:rPr lang="es-ES" i="1" dirty="0"/>
              <a:t>, midiéndose tal distancia desde el límite del suelo urbano, o en su defecto desde el perímetro del núcleo urbano, hasta cualquier elemento de la instalación de generación. </a:t>
            </a:r>
          </a:p>
          <a:p>
            <a:r>
              <a:rPr lang="es-ES" i="1" dirty="0"/>
              <a:t>Se respetará </a:t>
            </a:r>
            <a:r>
              <a:rPr lang="es-ES" i="1" u="sng" dirty="0"/>
              <a:t>la misma distancia respecto a centros educativos, centros sanitarios o de atención sociosanitaria y otras instalaciones de servicio público ubicadas en suelo rústico</a:t>
            </a:r>
            <a:r>
              <a:rPr lang="es-ES" i="1" dirty="0"/>
              <a:t>. </a:t>
            </a:r>
            <a:endParaRPr lang="es-ES" dirty="0">
              <a:solidFill>
                <a:schemeClr val="lt1"/>
              </a:solidFill>
              <a:highlight>
                <a:srgbClr val="000000"/>
              </a:highlight>
            </a:endParaRPr>
          </a:p>
          <a:p>
            <a:pPr lvl="0">
              <a:lnSpc>
                <a:spcPct val="107000"/>
              </a:lnSpc>
              <a:spcAft>
                <a:spcPts val="800"/>
              </a:spcAft>
            </a:pPr>
            <a:r>
              <a:rPr lang="es-ES" i="1" dirty="0"/>
              <a:t>Se </a:t>
            </a:r>
            <a:r>
              <a:rPr lang="es-ES" i="1" u="sng" dirty="0"/>
              <a:t>exceptúan</a:t>
            </a:r>
            <a:r>
              <a:rPr lang="es-ES" i="1" dirty="0"/>
              <a:t> de esta limitación de distancia las instalaciones de generación de energías relacionadas o vinculadas a </a:t>
            </a:r>
            <a:r>
              <a:rPr lang="es-ES" i="1" u="sng" dirty="0"/>
              <a:t>polígonos industriales</a:t>
            </a:r>
            <a:r>
              <a:rPr lang="es-ES" i="1" dirty="0"/>
              <a:t>. </a:t>
            </a:r>
          </a:p>
          <a:p>
            <a:r>
              <a:rPr lang="es-ES" i="1" dirty="0"/>
              <a:t>f) </a:t>
            </a:r>
            <a:r>
              <a:rPr lang="es-ES" i="1" u="sng" dirty="0"/>
              <a:t>Los terrenos sobre los que se hayan desarrollado zonas regables</a:t>
            </a:r>
            <a:r>
              <a:rPr lang="es-ES" i="1" dirty="0"/>
              <a:t>, bien mediante la transformación de secano a regadío, o bien mediante la modernización de regadíos, declaradas de interés general o utilidad pública del estado o de la comunidad autónoma, o que hayan contado con inversiones públicas. </a:t>
            </a:r>
            <a:endParaRPr lang="es-ES" dirty="0"/>
          </a:p>
          <a:p>
            <a:r>
              <a:rPr lang="es-ES" i="1" dirty="0"/>
              <a:t>Se </a:t>
            </a:r>
            <a:r>
              <a:rPr lang="es-ES" i="1" u="sng" dirty="0"/>
              <a:t>exceptúan de esta limitación las instalaciones de generación de energía renovable que estén vinculadas al regadío. </a:t>
            </a:r>
          </a:p>
        </p:txBody>
      </p:sp>
    </p:spTree>
    <p:extLst>
      <p:ext uri="{BB962C8B-B14F-4D97-AF65-F5344CB8AC3E}">
        <p14:creationId xmlns:p14="http://schemas.microsoft.com/office/powerpoint/2010/main" val="696437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 calcmode="lin" valueType="num">
                                      <p:cBhvr additive="base">
                                        <p:cTn id="4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 calcmode="lin" valueType="num">
                                      <p:cBhvr additive="base">
                                        <p:cTn id="4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5" end="15"/>
                                            </p:txEl>
                                          </p:spTgt>
                                        </p:tgtEl>
                                        <p:attrNameLst>
                                          <p:attrName>style.visibility</p:attrName>
                                        </p:attrNameLst>
                                      </p:cBhvr>
                                      <p:to>
                                        <p:strVal val="visible"/>
                                      </p:to>
                                    </p:set>
                                    <p:anim calcmode="lin" valueType="num">
                                      <p:cBhvr additive="base">
                                        <p:cTn id="53"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 calcmode="lin" valueType="num">
                                      <p:cBhvr additive="base">
                                        <p:cTn id="57"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 calcmode="lin" valueType="num">
                                      <p:cBhvr additive="base">
                                        <p:cTn id="61"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
                                            <p:txEl>
                                              <p:pRg st="19" end="19"/>
                                            </p:txEl>
                                          </p:spTgt>
                                        </p:tgtEl>
                                        <p:attrNameLst>
                                          <p:attrName>style.visibility</p:attrName>
                                        </p:attrNameLst>
                                      </p:cBhvr>
                                      <p:to>
                                        <p:strVal val="visible"/>
                                      </p:to>
                                    </p:set>
                                    <p:anim calcmode="lin" valueType="num">
                                      <p:cBhvr additive="base">
                                        <p:cTn id="65"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9" end="19"/>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20" end="20"/>
                                            </p:txEl>
                                          </p:spTgt>
                                        </p:tgtEl>
                                        <p:attrNameLst>
                                          <p:attrName>style.visibility</p:attrName>
                                        </p:attrNameLst>
                                      </p:cBhvr>
                                      <p:to>
                                        <p:strVal val="visible"/>
                                      </p:to>
                                    </p:set>
                                    <p:anim calcmode="lin" valueType="num">
                                      <p:cBhvr additive="base">
                                        <p:cTn id="69" dur="500" fill="hold"/>
                                        <p:tgtEl>
                                          <p:spTgt spid="2">
                                            <p:txEl>
                                              <p:pRg st="20" end="2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20" end="20"/>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21" end="21"/>
                                            </p:txEl>
                                          </p:spTgt>
                                        </p:tgtEl>
                                        <p:attrNameLst>
                                          <p:attrName>style.visibility</p:attrName>
                                        </p:attrNameLst>
                                      </p:cBhvr>
                                      <p:to>
                                        <p:strVal val="visible"/>
                                      </p:to>
                                    </p:set>
                                    <p:anim calcmode="lin" valueType="num">
                                      <p:cBhvr additive="base">
                                        <p:cTn id="73" dur="500" fill="hold"/>
                                        <p:tgtEl>
                                          <p:spTgt spid="2">
                                            <p:txEl>
                                              <p:pRg st="21" end="2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21" end="21"/>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
                                            <p:txEl>
                                              <p:pRg st="22" end="22"/>
                                            </p:txEl>
                                          </p:spTgt>
                                        </p:tgtEl>
                                        <p:attrNameLst>
                                          <p:attrName>style.visibility</p:attrName>
                                        </p:attrNameLst>
                                      </p:cBhvr>
                                      <p:to>
                                        <p:strVal val="visible"/>
                                      </p:to>
                                    </p:set>
                                    <p:anim calcmode="lin" valueType="num">
                                      <p:cBhvr additive="base">
                                        <p:cTn id="77" dur="500" fill="hold"/>
                                        <p:tgtEl>
                                          <p:spTgt spid="2">
                                            <p:txEl>
                                              <p:pRg st="22" end="2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22" end="22"/>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
                                            <p:txEl>
                                              <p:pRg st="23" end="23"/>
                                            </p:txEl>
                                          </p:spTgt>
                                        </p:tgtEl>
                                        <p:attrNameLst>
                                          <p:attrName>style.visibility</p:attrName>
                                        </p:attrNameLst>
                                      </p:cBhvr>
                                      <p:to>
                                        <p:strVal val="visible"/>
                                      </p:to>
                                    </p:set>
                                    <p:anim calcmode="lin" valueType="num">
                                      <p:cBhvr additive="base">
                                        <p:cTn id="81" dur="500" fill="hold"/>
                                        <p:tgtEl>
                                          <p:spTgt spid="2">
                                            <p:txEl>
                                              <p:pRg st="23" end="2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
                                            <p:txEl>
                                              <p:pRg st="23" end="23"/>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
                                            <p:txEl>
                                              <p:pRg st="24" end="24"/>
                                            </p:txEl>
                                          </p:spTgt>
                                        </p:tgtEl>
                                        <p:attrNameLst>
                                          <p:attrName>style.visibility</p:attrName>
                                        </p:attrNameLst>
                                      </p:cBhvr>
                                      <p:to>
                                        <p:strVal val="visible"/>
                                      </p:to>
                                    </p:set>
                                    <p:anim calcmode="lin" valueType="num">
                                      <p:cBhvr additive="base">
                                        <p:cTn id="85" dur="500" fill="hold"/>
                                        <p:tgtEl>
                                          <p:spTgt spid="2">
                                            <p:txEl>
                                              <p:pRg st="24" end="2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24" end="24"/>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
                                            <p:txEl>
                                              <p:pRg st="25" end="25"/>
                                            </p:txEl>
                                          </p:spTgt>
                                        </p:tgtEl>
                                        <p:attrNameLst>
                                          <p:attrName>style.visibility</p:attrName>
                                        </p:attrNameLst>
                                      </p:cBhvr>
                                      <p:to>
                                        <p:strVal val="visible"/>
                                      </p:to>
                                    </p:set>
                                    <p:anim calcmode="lin" valueType="num">
                                      <p:cBhvr additive="base">
                                        <p:cTn id="89" dur="500" fill="hold"/>
                                        <p:tgtEl>
                                          <p:spTgt spid="2">
                                            <p:txEl>
                                              <p:pRg st="25" end="25"/>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
                                            <p:txEl>
                                              <p:pRg st="25" end="25"/>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
                                            <p:txEl>
                                              <p:pRg st="26" end="26"/>
                                            </p:txEl>
                                          </p:spTgt>
                                        </p:tgtEl>
                                        <p:attrNameLst>
                                          <p:attrName>style.visibility</p:attrName>
                                        </p:attrNameLst>
                                      </p:cBhvr>
                                      <p:to>
                                        <p:strVal val="visible"/>
                                      </p:to>
                                    </p:set>
                                    <p:anim calcmode="lin" valueType="num">
                                      <p:cBhvr additive="base">
                                        <p:cTn id="93" dur="500" fill="hold"/>
                                        <p:tgtEl>
                                          <p:spTgt spid="2">
                                            <p:txEl>
                                              <p:pRg st="26" end="2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
                                            <p:txEl>
                                              <p:pRg st="26" end="26"/>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
                                            <p:txEl>
                                              <p:pRg st="27" end="27"/>
                                            </p:txEl>
                                          </p:spTgt>
                                        </p:tgtEl>
                                        <p:attrNameLst>
                                          <p:attrName>style.visibility</p:attrName>
                                        </p:attrNameLst>
                                      </p:cBhvr>
                                      <p:to>
                                        <p:strVal val="visible"/>
                                      </p:to>
                                    </p:set>
                                    <p:anim calcmode="lin" valueType="num">
                                      <p:cBhvr additive="base">
                                        <p:cTn id="97" dur="500" fill="hold"/>
                                        <p:tgtEl>
                                          <p:spTgt spid="2">
                                            <p:txEl>
                                              <p:pRg st="27" end="2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
                                            <p:txEl>
                                              <p:pRg st="27" end="2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r>
                <a:rPr lang="es-ES" sz="8000" b="1" dirty="0">
                  <a:solidFill>
                    <a:srgbClr val="2D6223"/>
                  </a:solidFill>
                  <a:effectLst/>
                  <a:latin typeface="ErasItcTEEMed" pitchFamily="2" charset="0"/>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r>
                <a:rPr lang="es-ES" sz="6000" b="1" dirty="0">
                  <a:solidFill>
                    <a:srgbClr val="9AB700"/>
                  </a:solidFill>
                  <a:latin typeface="Bradley Hand ITC" panose="03070402050302030203" pitchFamily="66" charset="0"/>
                </a:rPr>
                <a:t>Otras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fuentes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12162112"/>
          </a:xfrm>
          <a:prstGeom prst="rect">
            <a:avLst/>
          </a:prstGeom>
        </p:spPr>
        <p:txBody>
          <a:bodyPr wrap="square">
            <a:spAutoFit/>
          </a:bodyPr>
          <a:lstStyle/>
          <a:p>
            <a:pPr lvl="0">
              <a:lnSpc>
                <a:spcPct val="107000"/>
              </a:lnSpc>
              <a:spcAft>
                <a:spcPts val="0"/>
              </a:spcAft>
            </a:pPr>
            <a:r>
              <a:rPr lang="es-ES" sz="4000" b="1" dirty="0">
                <a:solidFill>
                  <a:srgbClr val="2D6223"/>
                </a:solidFill>
                <a:effectLst>
                  <a:outerShdw blurRad="38100" dist="38100" dir="2700000" algn="tl">
                    <a:srgbClr val="000000">
                      <a:alpha val="43137"/>
                    </a:srgbClr>
                  </a:outerShdw>
                </a:effectLst>
                <a:latin typeface="Bradley Hand ITC" panose="03070402050302030203" pitchFamily="66" charset="0"/>
              </a:rPr>
              <a:t>DECRETO-LEY 4/2022</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Hay una serie de restricciones impuestas a energías renovables por el DECRETO-LEY 4/2022, de 27 de octubre, de modificación del Decreto-Legislativo 1/2015, de 12 de noviembre, por el que se aprueba el texto refundido de la Ley de Prevención Ambiental de Castilla y León</a:t>
            </a:r>
          </a:p>
          <a:p>
            <a:pPr lvl="0">
              <a:lnSpc>
                <a:spcPct val="107000"/>
              </a:lnSpc>
              <a:spcAft>
                <a:spcPts val="0"/>
              </a:spcAft>
            </a:pPr>
            <a:endParaRPr lang="es-ES" i="1" dirty="0"/>
          </a:p>
          <a:p>
            <a:r>
              <a:rPr lang="es-ES" i="1" dirty="0"/>
              <a:t>3. Se exceptúan de lo previsto en los apartados 1 y 2 de este artículo: </a:t>
            </a:r>
            <a:endParaRPr lang="es-ES" dirty="0"/>
          </a:p>
          <a:p>
            <a:r>
              <a:rPr lang="es-ES" i="1" dirty="0"/>
              <a:t>a) Las líneas de evacuación de energía producida por parques eólicos y plantas fotovoltaicas que atraviesen los terrenos mencionados, que con carácter general serán soterradas, así como las subestaciones intermedias de elevación de tensión, que no estén prohibidas en los instrumentos de planificación ambiental aplicables y hayan sido evaluadas ambientalmente de forma específica. </a:t>
            </a:r>
            <a:endParaRPr lang="es-ES" dirty="0"/>
          </a:p>
          <a:p>
            <a:r>
              <a:rPr lang="es-ES" i="1" dirty="0"/>
              <a:t>b) Las instalaciones de generación de energías renovables con una potencia instalada máxima de 2 MW y las incluidas en régimen de autoconsumo con una potencia instalada máxima de 10 MW. </a:t>
            </a:r>
            <a:endParaRPr lang="es-ES" dirty="0"/>
          </a:p>
          <a:p>
            <a:r>
              <a:rPr lang="es-ES" i="1" dirty="0"/>
              <a:t>c) Las instalaciones de generación de energías renovables cuyo objetivo sea la hibridación con instalaciones de generación ya existentes. </a:t>
            </a:r>
            <a:endParaRPr lang="es-ES" dirty="0"/>
          </a:p>
          <a:p>
            <a:r>
              <a:rPr lang="es-ES" i="1" dirty="0"/>
              <a:t>d) Las actuaciones para la repotenciación de parques eólicos y fotovoltaicos existentes. </a:t>
            </a:r>
          </a:p>
          <a:p>
            <a:pPr lvl="0">
              <a:lnSpc>
                <a:spcPct val="107000"/>
              </a:lnSpc>
              <a:spcAft>
                <a:spcPts val="800"/>
              </a:spcAft>
            </a:pPr>
            <a:endParaRPr lang="es-ES" i="1" dirty="0"/>
          </a:p>
          <a:p>
            <a:pPr lvl="0">
              <a:lnSpc>
                <a:spcPct val="107000"/>
              </a:lnSpc>
              <a:spcAft>
                <a:spcPts val="800"/>
              </a:spcAft>
            </a:pPr>
            <a:r>
              <a:rPr lang="es-ES" i="1" dirty="0"/>
              <a:t>4. </a:t>
            </a:r>
            <a:r>
              <a:rPr lang="es-ES" i="1" u="sng" dirty="0"/>
              <a:t>La información cartográfica básica sobre los terrenos incluidos en los apartados 1 y 2 de este artículo será permanentemente actualizada por las Consejerías competentes y estará a disposición pública en la web de la Infraestructura de Datos Espaciales de Castilla y León. </a:t>
            </a:r>
          </a:p>
          <a:p>
            <a:pPr lvl="0">
              <a:lnSpc>
                <a:spcPct val="107000"/>
              </a:lnSpc>
              <a:spcAft>
                <a:spcPts val="800"/>
              </a:spcAft>
            </a:pPr>
            <a:r>
              <a:rPr lang="es-ES" i="1" dirty="0"/>
              <a:t>El solicitante de la instalación deberá aportar al órgano sustantivo la documentación e información cartográfica justificativas del cumplimiento de los criterios de ubicación establecidos en este artículo. </a:t>
            </a:r>
          </a:p>
          <a:p>
            <a:pPr marL="342900" lvl="0" indent="-342900">
              <a:lnSpc>
                <a:spcPct val="107000"/>
              </a:lnSpc>
              <a:spcAft>
                <a:spcPts val="800"/>
              </a:spcAft>
              <a:buFont typeface="Calibri" panose="020F0502020204030204" pitchFamily="34" charset="0"/>
              <a:buChar char="-"/>
            </a:pPr>
            <a:endParaRPr lang="es-ES" i="1" dirty="0"/>
          </a:p>
          <a:p>
            <a:pPr lvl="0">
              <a:lnSpc>
                <a:spcPct val="107000"/>
              </a:lnSpc>
              <a:spcAft>
                <a:spcPts val="800"/>
              </a:spcAft>
            </a:pPr>
            <a:r>
              <a:rPr lang="es-ES" i="1" dirty="0"/>
              <a:t>Artículo 14. Informe de afección ambiental para proyectos de energías renovables </a:t>
            </a:r>
          </a:p>
          <a:p>
            <a:r>
              <a:rPr lang="es-ES" i="1" dirty="0"/>
              <a:t>c) Ubicación (sin perjuicio de los exigidos por el artículo 13): Proyectos que, no ubicándose en terrenos la Red Natura 2000, a la fecha de la presentación de la solicitud de autorización estén ubicados íntegramente en zonas de sensibilidad baja según la “Zonificación ambiental para la implantación de energías renovables”, elaborada por el Ministerio para la Transición Ecológica y el Reto Demográfico. </a:t>
            </a:r>
            <a:endParaRPr lang="es-ES" dirty="0"/>
          </a:p>
          <a:p>
            <a:endParaRPr lang="es-ES" i="1" dirty="0"/>
          </a:p>
          <a:p>
            <a:r>
              <a:rPr lang="es-ES" i="1" dirty="0"/>
              <a:t>Además, en el caso de </a:t>
            </a:r>
            <a:r>
              <a:rPr lang="es-ES" i="1" u="sng" dirty="0"/>
              <a:t>parques eólicos</a:t>
            </a:r>
            <a:r>
              <a:rPr lang="es-ES" i="1" dirty="0"/>
              <a:t> y sus instalaciones auxiliares, </a:t>
            </a:r>
            <a:r>
              <a:rPr lang="es-ES" i="1" u="sng" dirty="0"/>
              <a:t>no podrán estar ubicados en terrenos considerados de muy alta sensibilidad ambiental para las aves planeadoras rupícolas </a:t>
            </a:r>
            <a:r>
              <a:rPr lang="es-ES" i="1" dirty="0"/>
              <a:t>(águila real, águila perdicera, buitre leonado, alimoche y quebrantahuesos) y </a:t>
            </a:r>
            <a:r>
              <a:rPr lang="es-ES" i="1" u="sng" dirty="0"/>
              <a:t>planeadoras forestales </a:t>
            </a:r>
            <a:r>
              <a:rPr lang="es-ES" i="1" dirty="0"/>
              <a:t>(águila imperial, milano real, buitre negro y cigüeña negra). </a:t>
            </a:r>
            <a:endParaRPr lang="es-ES" dirty="0"/>
          </a:p>
          <a:p>
            <a:endParaRPr lang="es-ES" i="1" dirty="0"/>
          </a:p>
          <a:p>
            <a:r>
              <a:rPr lang="es-ES" i="1" dirty="0"/>
              <a:t>Y en el caso de plantas </a:t>
            </a:r>
            <a:r>
              <a:rPr lang="es-ES" i="1" u="sng" dirty="0"/>
              <a:t>fotovoltaicas</a:t>
            </a:r>
            <a:r>
              <a:rPr lang="es-ES" i="1" dirty="0"/>
              <a:t> y sus infraestructuras auxiliares, no podrán estar ubicadas en los terrenos considerados de </a:t>
            </a:r>
            <a:r>
              <a:rPr lang="es-ES" i="1" u="sng" dirty="0"/>
              <a:t>muy alta sensibilidad ambiental para las aves esteparias </a:t>
            </a:r>
            <a:r>
              <a:rPr lang="es-ES" i="1" dirty="0"/>
              <a:t>(avutarda, sisón, ganga ibérica, ganga ortega, alondra </a:t>
            </a:r>
            <a:r>
              <a:rPr lang="es-ES" i="1" dirty="0" err="1"/>
              <a:t>ricotí</a:t>
            </a:r>
            <a:r>
              <a:rPr lang="es-ES" i="1" dirty="0"/>
              <a:t>, alcaraván y cernícalo primilla). </a:t>
            </a:r>
            <a:endParaRPr lang="es-ES" dirty="0"/>
          </a:p>
          <a:p>
            <a:endParaRPr lang="es-ES" i="1" dirty="0"/>
          </a:p>
          <a:p>
            <a:r>
              <a:rPr lang="es-ES" i="1" dirty="0"/>
              <a:t>Las </a:t>
            </a:r>
            <a:r>
              <a:rPr lang="es-ES" i="1" u="sng" dirty="0"/>
              <a:t>zonas de muy alta sensibilidad para aves esteparias y planeadoras se identificarán y se harán públicas por la Consejería competente en materia de medio ambiente</a:t>
            </a:r>
            <a:r>
              <a:rPr lang="es-ES" i="1" dirty="0"/>
              <a:t>, a partir del mejor conocimiento disponible, y serán revisadas periódicamente a la vista de la experiencia acumulada y de los estados de conservación de los valores objeto de protección. </a:t>
            </a: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p:txBody>
      </p:sp>
    </p:spTree>
    <p:extLst>
      <p:ext uri="{BB962C8B-B14F-4D97-AF65-F5344CB8AC3E}">
        <p14:creationId xmlns:p14="http://schemas.microsoft.com/office/powerpoint/2010/main" val="2638380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 calcmode="lin" valueType="num">
                                      <p:cBhvr additive="base">
                                        <p:cTn id="4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 calcmode="lin" valueType="num">
                                      <p:cBhvr additive="base">
                                        <p:cTn id="4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anim calcmode="lin" valueType="num">
                                      <p:cBhvr additive="base">
                                        <p:cTn id="5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6" end="16"/>
                                            </p:txEl>
                                          </p:spTgt>
                                        </p:tgtEl>
                                        <p:attrNameLst>
                                          <p:attrName>style.visibility</p:attrName>
                                        </p:attrNameLst>
                                      </p:cBhvr>
                                      <p:to>
                                        <p:strVal val="visible"/>
                                      </p:to>
                                    </p:set>
                                    <p:anim calcmode="lin" valueType="num">
                                      <p:cBhvr additive="base">
                                        <p:cTn id="57"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 calcmode="lin" valueType="num">
                                      <p:cBhvr additive="base">
                                        <p:cTn id="61"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
                                            <p:txEl>
                                              <p:pRg st="20" end="20"/>
                                            </p:txEl>
                                          </p:spTgt>
                                        </p:tgtEl>
                                        <p:attrNameLst>
                                          <p:attrName>style.visibility</p:attrName>
                                        </p:attrNameLst>
                                      </p:cBhvr>
                                      <p:to>
                                        <p:strVal val="visible"/>
                                      </p:to>
                                    </p:set>
                                    <p:anim calcmode="lin" valueType="num">
                                      <p:cBhvr additive="base">
                                        <p:cTn id="65" dur="500" fill="hold"/>
                                        <p:tgtEl>
                                          <p:spTgt spid="2">
                                            <p:txEl>
                                              <p:pRg st="20" end="2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r>
                <a:rPr lang="es-ES" sz="8000" b="1" dirty="0">
                  <a:solidFill>
                    <a:srgbClr val="2D6223"/>
                  </a:solidFill>
                  <a:effectLst/>
                  <a:latin typeface="ErasItcTEEMed" pitchFamily="2" charset="0"/>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r>
                <a:rPr lang="es-ES" sz="6000" b="1" dirty="0">
                  <a:solidFill>
                    <a:srgbClr val="9AB700"/>
                  </a:solidFill>
                  <a:latin typeface="Bradley Hand ITC" panose="03070402050302030203" pitchFamily="66" charset="0"/>
                </a:rPr>
                <a:t>Otras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fuentes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13719205"/>
          </a:xfrm>
          <a:prstGeom prst="rect">
            <a:avLst/>
          </a:prstGeom>
        </p:spPr>
        <p:txBody>
          <a:bodyPr wrap="square">
            <a:spAutoFit/>
          </a:bodyPr>
          <a:lstStyle/>
          <a:p>
            <a:pPr lvl="0">
              <a:lnSpc>
                <a:spcPct val="107000"/>
              </a:lnSpc>
              <a:spcAft>
                <a:spcPts val="0"/>
              </a:spcAft>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JUNTA DE CASTILLA Y LEÓN</a:t>
            </a:r>
          </a:p>
          <a:p>
            <a:pPr lvl="0">
              <a:lnSpc>
                <a:spcPct val="107000"/>
              </a:lnSpc>
              <a:spcAft>
                <a:spcPts val="0"/>
              </a:spcAft>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IDECYL</a:t>
            </a:r>
          </a:p>
          <a:p>
            <a:pPr lvl="0">
              <a:lnSpc>
                <a:spcPct val="107000"/>
              </a:lnSpc>
              <a:spcAft>
                <a:spcPts val="0"/>
              </a:spcAft>
            </a:pPr>
            <a:endParaRPr lang="es-ES" sz="4000" b="1" dirty="0">
              <a:solidFill>
                <a:srgbClr val="2D6223"/>
              </a:solidFill>
              <a:latin typeface="Bradley Hand ITC" panose="03070402050302030203" pitchFamily="66" charset="0"/>
            </a:endParaRPr>
          </a:p>
          <a:p>
            <a:pPr lvl="0">
              <a:lnSpc>
                <a:spcPct val="107000"/>
              </a:lnSpc>
              <a:spcAft>
                <a:spcPts val="0"/>
              </a:spcAft>
            </a:pPr>
            <a:r>
              <a:rPr lang="es-ES" sz="4000" b="1" dirty="0">
                <a:solidFill>
                  <a:srgbClr val="2D6223"/>
                </a:solidFill>
                <a:latin typeface="Bradley Hand ITC" panose="03070402050302030203" pitchFamily="66" charset="0"/>
              </a:rPr>
              <a:t>	Mapa de zonas regables de Castilla y León</a:t>
            </a:r>
          </a:p>
          <a:p>
            <a:pPr lvl="1" algn="just">
              <a:lnSpc>
                <a:spcPct val="107000"/>
              </a:lnSpc>
              <a:spcAft>
                <a:spcPts val="0"/>
              </a:spcAft>
            </a:pPr>
            <a:endParaRPr lang="es-ES" sz="3200" b="1" dirty="0">
              <a:solidFill>
                <a:srgbClr val="2D6223"/>
              </a:solidFill>
              <a:latin typeface="Bradley Hand ITC" panose="03070402050302030203" pitchFamily="66" charset="0"/>
            </a:endParaRPr>
          </a:p>
          <a:p>
            <a:pPr lvl="0">
              <a:lnSpc>
                <a:spcPct val="107000"/>
              </a:lnSpc>
              <a:spcAft>
                <a:spcPts val="800"/>
              </a:spcAft>
            </a:pPr>
            <a:r>
              <a:rPr lang="es-ES" sz="4000" b="1" dirty="0">
                <a:solidFill>
                  <a:srgbClr val="2D6223"/>
                </a:solidFill>
                <a:latin typeface="Bradley Hand ITC" panose="03070402050302030203" pitchFamily="66" charset="0"/>
              </a:rPr>
              <a:t>	Red de Áreas Naturales Protegidas (RANP) (Ley 4/2015 Patrimonio Natural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a:t>
            </a:r>
          </a:p>
          <a:p>
            <a:pPr marL="1485900" lvl="2" indent="-571500">
              <a:lnSpc>
                <a:spcPct val="107000"/>
              </a:lnSpc>
              <a:spcAft>
                <a:spcPts val="800"/>
              </a:spcAft>
              <a:buFont typeface="Wingdings" panose="05000000000000000000" pitchFamily="2" charset="2"/>
              <a:buChar char="§"/>
            </a:pPr>
            <a:r>
              <a:rPr lang="es-ES" sz="4000" b="1" dirty="0">
                <a:solidFill>
                  <a:srgbClr val="2D6223"/>
                </a:solidFill>
                <a:latin typeface="Bradley Hand ITC" panose="03070402050302030203" pitchFamily="66" charset="0"/>
              </a:rPr>
              <a:t>Red Natura 2000: </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ZEPA</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ZEC</a:t>
            </a:r>
          </a:p>
          <a:p>
            <a:pPr marL="1485900" lvl="2" indent="-571500">
              <a:lnSpc>
                <a:spcPct val="107000"/>
              </a:lnSpc>
              <a:spcAft>
                <a:spcPts val="800"/>
              </a:spcAft>
              <a:buFont typeface="Wingdings" panose="05000000000000000000" pitchFamily="2" charset="2"/>
              <a:buChar char="§"/>
            </a:pPr>
            <a:r>
              <a:rPr lang="es-ES" sz="4000" b="1" dirty="0">
                <a:solidFill>
                  <a:srgbClr val="2D6223"/>
                </a:solidFill>
                <a:latin typeface="Bradley Hand ITC" panose="03070402050302030203" pitchFamily="66" charset="0"/>
              </a:rPr>
              <a:t>Red de espacios naturales</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Parques</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Reservas naturales</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Monumentos naturales</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Paisajes protegidos</a:t>
            </a: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lvl="0">
              <a:lnSpc>
                <a:spcPct val="107000"/>
              </a:lnSpc>
              <a:spcAft>
                <a:spcPts val="800"/>
              </a:spcAft>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p:txBody>
      </p:sp>
    </p:spTree>
    <p:extLst>
      <p:ext uri="{BB962C8B-B14F-4D97-AF65-F5344CB8AC3E}">
        <p14:creationId xmlns:p14="http://schemas.microsoft.com/office/powerpoint/2010/main" val="1111906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 calcmode="lin" valueType="num">
                                      <p:cBhvr additive="base">
                                        <p:cTn id="4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 calcmode="lin" valueType="num">
                                      <p:cBhvr additive="base">
                                        <p:cTn id="5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anim calcmode="lin" valueType="num">
                                      <p:cBhvr additive="base">
                                        <p:cTn id="5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8000" b="1" i="0" u="none" strike="noStrike" kern="1200" cap="none" spc="0" normalizeH="0" baseline="0" noProof="0" dirty="0">
                  <a:ln>
                    <a:noFill/>
                  </a:ln>
                  <a:solidFill>
                    <a:srgbClr val="2D6223"/>
                  </a:solidFill>
                  <a:effectLst/>
                  <a:uLnTx/>
                  <a:uFillTx/>
                  <a:latin typeface="ErasItcTEEMed" pitchFamily="2" charset="0"/>
                  <a:ea typeface="+mn-ea"/>
                  <a:cs typeface="+mn-cs"/>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rPr>
                <a:t>Otras fuentes 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13574614"/>
          </a:xfrm>
          <a:prstGeom prst="rect">
            <a:avLst/>
          </a:prstGeom>
        </p:spPr>
        <p:txBody>
          <a:bodyPr wrap="square">
            <a:spAutoFit/>
          </a:bodyPr>
          <a:lstStyle/>
          <a:p>
            <a:pPr marL="1485900" lvl="2" indent="-571500">
              <a:lnSpc>
                <a:spcPct val="107000"/>
              </a:lnSpc>
              <a:spcAft>
                <a:spcPts val="800"/>
              </a:spcAft>
              <a:buFont typeface="Wingdings" panose="05000000000000000000" pitchFamily="2" charset="2"/>
              <a:buChar char="§"/>
            </a:pPr>
            <a:r>
              <a:rPr lang="es-ES" sz="4000" b="1" dirty="0">
                <a:solidFill>
                  <a:srgbClr val="2D6223"/>
                </a:solidFill>
                <a:latin typeface="Bradley Hand ITC" panose="03070402050302030203" pitchFamily="66" charset="0"/>
              </a:rPr>
              <a:t>Red de zonas naturales de interés especial</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Montes de Utilidad Pública (M.U.P)</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Reservas naturales</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Montes protectores</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Zonas húmedas de interés especial</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Zonas Naturales de Esparcimiento </a:t>
            </a:r>
            <a:r>
              <a:rPr lang="es-ES" sz="3200" b="1" dirty="0" err="1">
                <a:solidFill>
                  <a:srgbClr val="2D6223"/>
                </a:solidFill>
                <a:latin typeface="Bradley Hand ITC" panose="03070402050302030203" pitchFamily="66" charset="0"/>
              </a:rPr>
              <a:t>CyL</a:t>
            </a:r>
            <a:endParaRPr lang="es-ES" sz="3200" b="1" dirty="0">
              <a:solidFill>
                <a:srgbClr val="2D6223"/>
              </a:solidFill>
              <a:latin typeface="Bradley Hand ITC" panose="03070402050302030203" pitchFamily="66" charset="0"/>
            </a:endParaRP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Vías pecuarias de interés especial</a:t>
            </a:r>
          </a:p>
          <a:p>
            <a:pPr marL="1828800" lvl="3" indent="-457200">
              <a:lnSpc>
                <a:spcPct val="107000"/>
              </a:lnSpc>
              <a:spcAft>
                <a:spcPts val="800"/>
              </a:spcAft>
              <a:buFont typeface="Courier New" panose="02070309020205020404" pitchFamily="49" charset="0"/>
              <a:buChar char="o"/>
            </a:pPr>
            <a:r>
              <a:rPr lang="es-ES" sz="3200" b="1" dirty="0" err="1">
                <a:solidFill>
                  <a:srgbClr val="2D6223"/>
                </a:solidFill>
                <a:latin typeface="Bradley Hand ITC" panose="03070402050302030203" pitchFamily="66" charset="0"/>
              </a:rPr>
              <a:t>Microreservas</a:t>
            </a:r>
            <a:r>
              <a:rPr lang="es-ES" sz="3200" b="1" dirty="0">
                <a:solidFill>
                  <a:srgbClr val="2D6223"/>
                </a:solidFill>
                <a:latin typeface="Bradley Hand ITC" panose="03070402050302030203" pitchFamily="66" charset="0"/>
              </a:rPr>
              <a:t> de flora y fauna</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Árboles notables</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Flora </a:t>
            </a:r>
            <a:r>
              <a:rPr lang="es-ES" sz="4000" b="1" dirty="0" err="1">
                <a:solidFill>
                  <a:srgbClr val="2D6223"/>
                </a:solidFill>
                <a:latin typeface="Bradley Hand ITC" panose="03070402050302030203" pitchFamily="66" charset="0"/>
              </a:rPr>
              <a:t>CyL</a:t>
            </a:r>
            <a:endParaRPr lang="es-ES" sz="4000" b="1" dirty="0">
              <a:solidFill>
                <a:srgbClr val="2D6223"/>
              </a:solidFill>
              <a:latin typeface="Bradley Hand ITC" panose="03070402050302030203" pitchFamily="66" charset="0"/>
            </a:endParaRP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material forestal de reproducción (MFR) de especies vegetales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árboles notables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vulnerabilidad formaciones forestales</a:t>
            </a:r>
          </a:p>
          <a:p>
            <a:pPr>
              <a:lnSpc>
                <a:spcPct val="107000"/>
              </a:lnSpc>
            </a:pPr>
            <a:endParaRPr lang="es-ES" sz="4000" b="1" dirty="0">
              <a:solidFill>
                <a:srgbClr val="2D6223"/>
              </a:solidFill>
              <a:latin typeface="Bradley Hand ITC" panose="03070402050302030203" pitchFamily="66" charset="0"/>
            </a:endParaRPr>
          </a:p>
          <a:p>
            <a:pPr lvl="0">
              <a:lnSpc>
                <a:spcPct val="107000"/>
              </a:lnSpc>
              <a:spcAft>
                <a:spcPts val="800"/>
              </a:spcAft>
            </a:pPr>
            <a:r>
              <a:rPr lang="es-ES" sz="4000" b="1" dirty="0">
                <a:solidFill>
                  <a:srgbClr val="2D6223"/>
                </a:solidFill>
                <a:latin typeface="Bradley Hand ITC" panose="03070402050302030203" pitchFamily="66" charset="0"/>
              </a:rPr>
              <a:t>	Fauna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 </a:t>
            </a:r>
          </a:p>
          <a:p>
            <a:pPr marL="1371600" lvl="2"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ámbitos de aplicación de especies protegidas</a:t>
            </a:r>
          </a:p>
          <a:p>
            <a:pPr marL="1371600" lvl="2"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áreas críticas de especies protegidas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Zonas protección aves </a:t>
            </a:r>
            <a:r>
              <a:rPr lang="es-ES" sz="3200" b="1" dirty="0" err="1">
                <a:solidFill>
                  <a:srgbClr val="2D6223"/>
                </a:solidFill>
                <a:latin typeface="Bradley Hand ITC" panose="03070402050302030203" pitchFamily="66" charset="0"/>
              </a:rPr>
              <a:t>Lineas</a:t>
            </a:r>
            <a:r>
              <a:rPr lang="es-ES" sz="3200" b="1" dirty="0">
                <a:solidFill>
                  <a:srgbClr val="2D6223"/>
                </a:solidFill>
                <a:latin typeface="Bradley Hand ITC" panose="03070402050302030203" pitchFamily="66" charset="0"/>
              </a:rPr>
              <a:t> </a:t>
            </a:r>
            <a:r>
              <a:rPr lang="es-ES" sz="3200" b="1" dirty="0" err="1">
                <a:solidFill>
                  <a:srgbClr val="2D6223"/>
                </a:solidFill>
                <a:latin typeface="Bradley Hand ITC" panose="03070402050302030203" pitchFamily="66" charset="0"/>
              </a:rPr>
              <a:t>electricas</a:t>
            </a:r>
            <a:endParaRPr lang="es-ES" sz="3200" b="1" dirty="0">
              <a:solidFill>
                <a:srgbClr val="2D6223"/>
              </a:solidFill>
              <a:latin typeface="Bradley Hand ITC" panose="03070402050302030203" pitchFamily="66" charset="0"/>
            </a:endParaRP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Riesgo electrocución aves </a:t>
            </a:r>
            <a:r>
              <a:rPr lang="es-ES" sz="3200" b="1" dirty="0" err="1">
                <a:solidFill>
                  <a:srgbClr val="2D6223"/>
                </a:solidFill>
                <a:latin typeface="Bradley Hand ITC" panose="03070402050302030203" pitchFamily="66" charset="0"/>
              </a:rPr>
              <a:t>CyL</a:t>
            </a:r>
            <a:endParaRPr lang="es-ES" sz="3200" b="1" dirty="0">
              <a:solidFill>
                <a:srgbClr val="2D6223"/>
              </a:solidFill>
              <a:latin typeface="Bradley Hand ITC" panose="03070402050302030203" pitchFamily="66" charset="0"/>
            </a:endParaRP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Sensibilidad ambiental aves esteparias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Sensibilidad ambiental aves planeadoras</a:t>
            </a:r>
          </a:p>
        </p:txBody>
      </p:sp>
    </p:spTree>
    <p:extLst>
      <p:ext uri="{BB962C8B-B14F-4D97-AF65-F5344CB8AC3E}">
        <p14:creationId xmlns:p14="http://schemas.microsoft.com/office/powerpoint/2010/main" val="26717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 calcmode="lin" valueType="num">
                                      <p:cBhvr additive="base">
                                        <p:cTn id="4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2" end="12"/>
                                            </p:txEl>
                                          </p:spTgt>
                                        </p:tgtEl>
                                        <p:attrNameLst>
                                          <p:attrName>style.visibility</p:attrName>
                                        </p:attrNameLst>
                                      </p:cBhvr>
                                      <p:to>
                                        <p:strVal val="visible"/>
                                      </p:to>
                                    </p:set>
                                    <p:anim calcmode="lin" valueType="num">
                                      <p:cBhvr additive="base">
                                        <p:cTn id="5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 calcmode="lin" valueType="num">
                                      <p:cBhvr additive="base">
                                        <p:cTn id="5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
                                            <p:txEl>
                                              <p:pRg st="15" end="15"/>
                                            </p:txEl>
                                          </p:spTgt>
                                        </p:tgtEl>
                                        <p:attrNameLst>
                                          <p:attrName>style.visibility</p:attrName>
                                        </p:attrNameLst>
                                      </p:cBhvr>
                                      <p:to>
                                        <p:strVal val="visible"/>
                                      </p:to>
                                    </p:set>
                                    <p:anim calcmode="lin" valueType="num">
                                      <p:cBhvr additive="base">
                                        <p:cTn id="63"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xEl>
                                              <p:pRg st="16" end="16"/>
                                            </p:txEl>
                                          </p:spTgt>
                                        </p:tgtEl>
                                        <p:attrNameLst>
                                          <p:attrName>style.visibility</p:attrName>
                                        </p:attrNameLst>
                                      </p:cBhvr>
                                      <p:to>
                                        <p:strVal val="visible"/>
                                      </p:to>
                                    </p:set>
                                    <p:anim calcmode="lin" valueType="num">
                                      <p:cBhvr additive="base">
                                        <p:cTn id="67"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xEl>
                                              <p:pRg st="17" end="17"/>
                                            </p:txEl>
                                          </p:spTgt>
                                        </p:tgtEl>
                                        <p:attrNameLst>
                                          <p:attrName>style.visibility</p:attrName>
                                        </p:attrNameLst>
                                      </p:cBhvr>
                                      <p:to>
                                        <p:strVal val="visible"/>
                                      </p:to>
                                    </p:set>
                                    <p:anim calcmode="lin" valueType="num">
                                      <p:cBhvr additive="base">
                                        <p:cTn id="71"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
                                            <p:txEl>
                                              <p:pRg st="18" end="18"/>
                                            </p:txEl>
                                          </p:spTgt>
                                        </p:tgtEl>
                                        <p:attrNameLst>
                                          <p:attrName>style.visibility</p:attrName>
                                        </p:attrNameLst>
                                      </p:cBhvr>
                                      <p:to>
                                        <p:strVal val="visible"/>
                                      </p:to>
                                    </p:set>
                                    <p:anim calcmode="lin" valueType="num">
                                      <p:cBhvr additive="base">
                                        <p:cTn id="75"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
                                            <p:txEl>
                                              <p:pRg st="19" end="19"/>
                                            </p:txEl>
                                          </p:spTgt>
                                        </p:tgtEl>
                                        <p:attrNameLst>
                                          <p:attrName>style.visibility</p:attrName>
                                        </p:attrNameLst>
                                      </p:cBhvr>
                                      <p:to>
                                        <p:strVal val="visible"/>
                                      </p:to>
                                    </p:set>
                                    <p:anim calcmode="lin" valueType="num">
                                      <p:cBhvr additive="base">
                                        <p:cTn id="79"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9" end="19"/>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
                                            <p:txEl>
                                              <p:pRg st="20" end="20"/>
                                            </p:txEl>
                                          </p:spTgt>
                                        </p:tgtEl>
                                        <p:attrNameLst>
                                          <p:attrName>style.visibility</p:attrName>
                                        </p:attrNameLst>
                                      </p:cBhvr>
                                      <p:to>
                                        <p:strVal val="visible"/>
                                      </p:to>
                                    </p:set>
                                    <p:anim calcmode="lin" valueType="num">
                                      <p:cBhvr additive="base">
                                        <p:cTn id="83" dur="500" fill="hold"/>
                                        <p:tgtEl>
                                          <p:spTgt spid="2">
                                            <p:txEl>
                                              <p:pRg st="20" end="2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txEl>
                                              <p:pRg st="20" end="20"/>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
                                            <p:txEl>
                                              <p:pRg st="21" end="21"/>
                                            </p:txEl>
                                          </p:spTgt>
                                        </p:tgtEl>
                                        <p:attrNameLst>
                                          <p:attrName>style.visibility</p:attrName>
                                        </p:attrNameLst>
                                      </p:cBhvr>
                                      <p:to>
                                        <p:strVal val="visible"/>
                                      </p:to>
                                    </p:set>
                                    <p:anim calcmode="lin" valueType="num">
                                      <p:cBhvr additive="base">
                                        <p:cTn id="87" dur="500" fill="hold"/>
                                        <p:tgtEl>
                                          <p:spTgt spid="2">
                                            <p:txEl>
                                              <p:pRg st="21" end="2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8000" b="1" i="0" u="none" strike="noStrike" kern="1200" cap="none" spc="0" normalizeH="0" baseline="0" noProof="0" dirty="0">
                  <a:ln>
                    <a:noFill/>
                  </a:ln>
                  <a:solidFill>
                    <a:srgbClr val="2D6223"/>
                  </a:solidFill>
                  <a:effectLst/>
                  <a:uLnTx/>
                  <a:uFillTx/>
                  <a:latin typeface="ErasItcTEEMed" pitchFamily="2" charset="0"/>
                  <a:ea typeface="+mn-ea"/>
                  <a:cs typeface="+mn-cs"/>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rPr>
                <a:t>Otras fuentes 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12993493"/>
          </a:xfrm>
          <a:prstGeom prst="rect">
            <a:avLst/>
          </a:prstGeom>
        </p:spPr>
        <p:txBody>
          <a:bodyPr wrap="square">
            <a:spAutoFit/>
          </a:bodyPr>
          <a:lstStyle/>
          <a:p>
            <a:pPr>
              <a:lnSpc>
                <a:spcPct val="107000"/>
              </a:lnSpc>
            </a:pPr>
            <a:r>
              <a:rPr lang="es-ES" sz="4000" b="1" dirty="0">
                <a:solidFill>
                  <a:srgbClr val="9AB700"/>
                </a:solidFill>
                <a:latin typeface="Bradley Hand ITC" panose="03070402050302030203" pitchFamily="66" charset="0"/>
              </a:rPr>
              <a:t>	</a:t>
            </a:r>
            <a:r>
              <a:rPr lang="es-ES" sz="4000" b="1" dirty="0">
                <a:solidFill>
                  <a:srgbClr val="2D6223"/>
                </a:solidFill>
                <a:latin typeface="Bradley Hand ITC" panose="03070402050302030203" pitchFamily="66" charset="0"/>
              </a:rPr>
              <a:t>Incendios forestales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 zonas de alto riesgo</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Contaminación agraria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 </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Nitratos aguas subterráneas</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Sensible Eólico por radar meteorológico</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Renovables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 </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Excluido Eólico</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Excluido fotovoltaico</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Patrimonio Cultural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 </a:t>
            </a:r>
          </a:p>
          <a:p>
            <a:pPr marL="1485900" lvl="2" indent="-5715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Bienes de Interés Cultural </a:t>
            </a:r>
            <a:r>
              <a:rPr lang="es-ES" sz="3200" b="1" dirty="0" err="1">
                <a:solidFill>
                  <a:srgbClr val="2D6223"/>
                </a:solidFill>
                <a:latin typeface="Bradley Hand ITC" panose="03070402050302030203" pitchFamily="66" charset="0"/>
              </a:rPr>
              <a:t>CyL</a:t>
            </a:r>
            <a:r>
              <a:rPr lang="es-ES" sz="3200" b="1" dirty="0">
                <a:solidFill>
                  <a:srgbClr val="2D6223"/>
                </a:solidFill>
                <a:latin typeface="Bradley Hand ITC" panose="03070402050302030203" pitchFamily="66" charset="0"/>
              </a:rPr>
              <a:t>: Áreas de protección y ejes</a:t>
            </a:r>
          </a:p>
          <a:p>
            <a:pPr marL="1485900" lvl="2" indent="-5715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Yacimientos arqueológicos</a:t>
            </a:r>
          </a:p>
          <a:p>
            <a:pPr marL="0" marR="0" lvl="0" indent="0" algn="l" defTabSz="457200" rtl="0" eaLnBrk="1" fontAlgn="auto" latinLnBrk="0" hangingPunct="1">
              <a:lnSpc>
                <a:spcPct val="107000"/>
              </a:lnSpc>
              <a:spcBef>
                <a:spcPts val="0"/>
              </a:spcBef>
              <a:spcAft>
                <a:spcPts val="0"/>
              </a:spcAft>
              <a:buClrTx/>
              <a:buSzTx/>
              <a:buFontTx/>
              <a:buNone/>
              <a:tabLst/>
              <a:defRPr/>
            </a:pPr>
            <a:endParaRPr lang="es-ES" sz="4000" b="1" dirty="0">
              <a:solidFill>
                <a:srgbClr val="9AB700"/>
              </a:solidFill>
              <a:latin typeface="Bradley Hand ITC" panose="03070402050302030203" pitchFamily="66" charset="0"/>
            </a:endParaRPr>
          </a:p>
          <a:p>
            <a:pPr marR="0" lvl="0" algn="l" defTabSz="457200" rtl="0" eaLnBrk="1" fontAlgn="auto" latinLnBrk="0" hangingPunct="1">
              <a:lnSpc>
                <a:spcPct val="107000"/>
              </a:lnSpc>
              <a:spcBef>
                <a:spcPts val="0"/>
              </a:spcBef>
              <a:spcAft>
                <a:spcPts val="800"/>
              </a:spcAft>
              <a:buClrTx/>
              <a:buSzTx/>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R="0" lvl="0" algn="l" defTabSz="457200" rtl="0" eaLnBrk="1" fontAlgn="auto" latinLnBrk="0" hangingPunct="1">
              <a:lnSpc>
                <a:spcPct val="107000"/>
              </a:lnSpc>
              <a:spcBef>
                <a:spcPts val="0"/>
              </a:spcBef>
              <a:spcAft>
                <a:spcPts val="800"/>
              </a:spcAft>
              <a:buClrTx/>
              <a:buSzTx/>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R="0" lvl="0" algn="l" defTabSz="457200" rtl="0" eaLnBrk="1" fontAlgn="auto" latinLnBrk="0" hangingPunct="1">
              <a:lnSpc>
                <a:spcPct val="107000"/>
              </a:lnSpc>
              <a:spcBef>
                <a:spcPts val="0"/>
              </a:spcBef>
              <a:spcAft>
                <a:spcPts val="800"/>
              </a:spcAft>
              <a:buClrTx/>
              <a:buSzTx/>
              <a:tabLst/>
              <a:defRPr/>
            </a:pPr>
            <a:endParaRPr lang="es-ES" dirty="0">
              <a:solidFill>
                <a:prstClr val="white"/>
              </a:solidFill>
              <a:highlight>
                <a:srgbClr val="000000"/>
              </a:highlight>
              <a:latin typeface="Calibri" panose="020F0502020204030204"/>
            </a:endParaRPr>
          </a:p>
          <a:p>
            <a:pPr marR="0" lvl="0" algn="l" defTabSz="457200" rtl="0" eaLnBrk="1" fontAlgn="auto" latinLnBrk="0" hangingPunct="1">
              <a:lnSpc>
                <a:spcPct val="107000"/>
              </a:lnSpc>
              <a:spcBef>
                <a:spcPts val="0"/>
              </a:spcBef>
              <a:spcAft>
                <a:spcPts val="800"/>
              </a:spcAft>
              <a:buClrTx/>
              <a:buSzTx/>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Tree>
    <p:extLst>
      <p:ext uri="{BB962C8B-B14F-4D97-AF65-F5344CB8AC3E}">
        <p14:creationId xmlns:p14="http://schemas.microsoft.com/office/powerpoint/2010/main" val="313707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 calcmode="lin" valueType="num">
                                      <p:cBhvr additive="base">
                                        <p:cTn id="4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 calcmode="lin" valueType="num">
                                      <p:cBhvr additive="base">
                                        <p:cTn id="5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8000" b="1" i="0" u="none" strike="noStrike" kern="1200" cap="none" spc="0" normalizeH="0" baseline="0" noProof="0" dirty="0">
                  <a:ln>
                    <a:noFill/>
                  </a:ln>
                  <a:solidFill>
                    <a:srgbClr val="2D6223"/>
                  </a:solidFill>
                  <a:effectLst/>
                  <a:uLnTx/>
                  <a:uFillTx/>
                  <a:latin typeface="ErasItcTEEMed" pitchFamily="2" charset="0"/>
                  <a:ea typeface="+mn-ea"/>
                  <a:cs typeface="+mn-cs"/>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rPr>
                <a:t>Otras fuentes 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13680348"/>
          </a:xfrm>
          <a:prstGeom prst="rect">
            <a:avLst/>
          </a:prstGeom>
        </p:spPr>
        <p:txBody>
          <a:bodyPr wrap="square">
            <a:spAutoFit/>
          </a:bodyPr>
          <a:lstStyle/>
          <a:p>
            <a:pPr>
              <a:lnSpc>
                <a:spcPct val="107000"/>
              </a:lnSpc>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CONFEDERACIÓN HIDROGRÁFICA DEL DUERO (CHD)</a:t>
            </a:r>
          </a:p>
          <a:p>
            <a:pPr>
              <a:lnSpc>
                <a:spcPct val="107000"/>
              </a:lnSpc>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MIRAME</a:t>
            </a:r>
          </a:p>
          <a:p>
            <a:pPr>
              <a:lnSpc>
                <a:spcPct val="107000"/>
              </a:lnSpc>
            </a:pPr>
            <a:r>
              <a:rPr lang="es-ES" sz="4000" b="1" dirty="0">
                <a:solidFill>
                  <a:srgbClr val="2D6223"/>
                </a:solidFill>
                <a:latin typeface="Bradley Hand ITC" panose="03070402050302030203" pitchFamily="66" charset="0"/>
              </a:rPr>
              <a:t>	</a:t>
            </a:r>
          </a:p>
          <a:p>
            <a:pPr>
              <a:lnSpc>
                <a:spcPct val="107000"/>
              </a:lnSpc>
            </a:pPr>
            <a:r>
              <a:rPr lang="es-ES" sz="4000" b="1" dirty="0">
                <a:solidFill>
                  <a:srgbClr val="2D6223"/>
                </a:solidFill>
                <a:latin typeface="Bradley Hand ITC" panose="03070402050302030203" pitchFamily="66" charset="0"/>
              </a:rPr>
              <a:t>	Hidrografía:</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Masas de agua: superficiales, subterráneas.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Estado de las masas de agua: ecológico, químico y estado global.</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Zonas inundables (T=10, 50, 100,500).</a:t>
            </a:r>
          </a:p>
          <a:p>
            <a:pPr>
              <a:lnSpc>
                <a:spcPct val="107000"/>
              </a:lnSpc>
            </a:pPr>
            <a:r>
              <a:rPr lang="es-ES" sz="3200" b="1" dirty="0">
                <a:solidFill>
                  <a:srgbClr val="2D6223"/>
                </a:solidFill>
                <a:latin typeface="Bradley Hand ITC" panose="03070402050302030203" pitchFamily="66" charset="0"/>
              </a:rPr>
              <a:t>	</a:t>
            </a: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Redes de control: </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Seguimiento superficial</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Seguimiento subterráneo</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Registro de Zonas Protegidas: </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Zonas abastecimiento superficial</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Zonas abastecimiento subterráneo</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Usos del agua</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Regadíos superficiales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Regadíos subterráneos</a:t>
            </a: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marR="0" lvl="0" algn="l" defTabSz="457200" rtl="0" eaLnBrk="1" fontAlgn="auto" latinLnBrk="0" hangingPunct="1">
              <a:lnSpc>
                <a:spcPct val="107000"/>
              </a:lnSpc>
              <a:spcBef>
                <a:spcPts val="0"/>
              </a:spcBef>
              <a:spcAft>
                <a:spcPts val="800"/>
              </a:spcAft>
              <a:buClrTx/>
              <a:buSzTx/>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Tree>
    <p:extLst>
      <p:ext uri="{BB962C8B-B14F-4D97-AF65-F5344CB8AC3E}">
        <p14:creationId xmlns:p14="http://schemas.microsoft.com/office/powerpoint/2010/main" val="238268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additive="base">
                                        <p:cTn id="4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 calcmode="lin" valueType="num">
                                      <p:cBhvr additive="base">
                                        <p:cTn id="5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 calcmode="lin" valueType="num">
                                      <p:cBhvr additive="base">
                                        <p:cTn id="5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anim calcmode="lin" valueType="num">
                                      <p:cBhvr additive="base">
                                        <p:cTn id="63"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xEl>
                                              <p:pRg st="17" end="17"/>
                                            </p:txEl>
                                          </p:spTgt>
                                        </p:tgtEl>
                                        <p:attrNameLst>
                                          <p:attrName>style.visibility</p:attrName>
                                        </p:attrNameLst>
                                      </p:cBhvr>
                                      <p:to>
                                        <p:strVal val="visible"/>
                                      </p:to>
                                    </p:set>
                                    <p:anim calcmode="lin" valueType="num">
                                      <p:cBhvr additive="base">
                                        <p:cTn id="67"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xEl>
                                              <p:pRg st="18" end="18"/>
                                            </p:txEl>
                                          </p:spTgt>
                                        </p:tgtEl>
                                        <p:attrNameLst>
                                          <p:attrName>style.visibility</p:attrName>
                                        </p:attrNameLst>
                                      </p:cBhvr>
                                      <p:to>
                                        <p:strVal val="visible"/>
                                      </p:to>
                                    </p:set>
                                    <p:anim calcmode="lin" valueType="num">
                                      <p:cBhvr additive="base">
                                        <p:cTn id="71"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8000" b="1" i="0" u="none" strike="noStrike" kern="1200" cap="none" spc="0" normalizeH="0" baseline="0" noProof="0" dirty="0">
                  <a:ln>
                    <a:noFill/>
                  </a:ln>
                  <a:solidFill>
                    <a:srgbClr val="2D6223"/>
                  </a:solidFill>
                  <a:effectLst/>
                  <a:uLnTx/>
                  <a:uFillTx/>
                  <a:latin typeface="ErasItcTEEMed" pitchFamily="2" charset="0"/>
                  <a:ea typeface="+mn-ea"/>
                  <a:cs typeface="+mn-cs"/>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rPr>
                <a:t>Otras fuentes 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13792365"/>
          </a:xfrm>
          <a:prstGeom prst="rect">
            <a:avLst/>
          </a:prstGeom>
        </p:spPr>
        <p:txBody>
          <a:bodyPr wrap="square">
            <a:spAutoFit/>
          </a:bodyPr>
          <a:lstStyle/>
          <a:p>
            <a:pPr>
              <a:lnSpc>
                <a:spcPct val="107000"/>
              </a:lnSpc>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MINISTERIO PARA LA TRANSICIÓN ECOLÓGICA  Y EL RETO DEMOGRÁFICO (MITERD)</a:t>
            </a:r>
          </a:p>
          <a:p>
            <a:pPr>
              <a:lnSpc>
                <a:spcPct val="107000"/>
              </a:lnSpc>
            </a:pPr>
            <a:endPar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endParaRPr>
          </a:p>
          <a:p>
            <a:pPr>
              <a:lnSpc>
                <a:spcPct val="107000"/>
              </a:lnSpc>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Infraestructuras de datos espaciales (IDE)</a:t>
            </a:r>
          </a:p>
          <a:p>
            <a:pPr>
              <a:lnSpc>
                <a:spcPct val="107000"/>
              </a:lnSpc>
            </a:pPr>
            <a:r>
              <a:rPr lang="es-ES" sz="4000" b="1" dirty="0">
                <a:solidFill>
                  <a:srgbClr val="2D6223"/>
                </a:solidFill>
                <a:latin typeface="Bradley Hand ITC" panose="03070402050302030203" pitchFamily="66" charset="0"/>
              </a:rPr>
              <a:t>	</a:t>
            </a:r>
          </a:p>
          <a:p>
            <a:pPr>
              <a:lnSpc>
                <a:spcPct val="107000"/>
              </a:lnSpc>
            </a:pPr>
            <a:r>
              <a:rPr lang="es-ES" sz="4000" b="1" dirty="0">
                <a:solidFill>
                  <a:srgbClr val="2D6223"/>
                </a:solidFill>
                <a:latin typeface="Bradley Hand ITC" panose="03070402050302030203" pitchFamily="66" charset="0"/>
              </a:rPr>
              <a:t>	Agua:</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Demarcaciones hidrográficas	</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Aprovechamientos hidroeléctricos</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Dominio público hidráulico</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Paso para peces</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Nitratos agrarios: zonas vulnerables</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Biodiversidad y </a:t>
            </a:r>
            <a:r>
              <a:rPr lang="es-ES" sz="4000" b="1" dirty="0" err="1">
                <a:solidFill>
                  <a:srgbClr val="2D6223"/>
                </a:solidFill>
                <a:latin typeface="Bradley Hand ITC" panose="03070402050302030203" pitchFamily="66" charset="0"/>
              </a:rPr>
              <a:t>BOsques</a:t>
            </a:r>
            <a:endParaRPr lang="es-ES" sz="4000" b="1" dirty="0">
              <a:solidFill>
                <a:srgbClr val="2D6223"/>
              </a:solidFill>
              <a:latin typeface="Bradley Hand ITC" panose="03070402050302030203" pitchFamily="66" charset="0"/>
            </a:endParaRP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Ecosistemas: MFE, humedales, Atlas de los Paisajes de España</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Fauna y Flora: riqueza y distribución de especies</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Espacios protegidos: Humedales, Reservas de la Biosfera, Espacios Naturales Protegidos, 	Red Natura 2000, Vías Pecuarias</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Erosión: cauces, eólica.</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Incendios forestales: frecuencia de incendios</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Calidad y Evaluación Ambiental</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Calidad del aire: estaciones de calidad del aire</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Evaluación Ambiental: Sensibilidad ambiental eólica y </a:t>
            </a:r>
            <a:r>
              <a:rPr lang="es-ES" sz="3200" b="1">
                <a:solidFill>
                  <a:srgbClr val="2D6223"/>
                </a:solidFill>
                <a:latin typeface="Bradley Hand ITC" panose="03070402050302030203" pitchFamily="66" charset="0"/>
              </a:rPr>
              <a:t>fotovoltaica.</a:t>
            </a:r>
            <a:endParaRPr lang="es-ES" sz="3200" b="1" dirty="0">
              <a:solidFill>
                <a:srgbClr val="2D6223"/>
              </a:solidFill>
              <a:latin typeface="Bradley Hand ITC" panose="03070402050302030203" pitchFamily="66" charset="0"/>
            </a:endParaRPr>
          </a:p>
        </p:txBody>
      </p:sp>
    </p:spTree>
    <p:extLst>
      <p:ext uri="{BB962C8B-B14F-4D97-AF65-F5344CB8AC3E}">
        <p14:creationId xmlns:p14="http://schemas.microsoft.com/office/powerpoint/2010/main" val="363852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 calcmode="lin" valueType="num">
                                      <p:cBhvr additive="base">
                                        <p:cTn id="4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 calcmode="lin" valueType="num">
                                      <p:cBhvr additive="base">
                                        <p:cTn id="5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anim calcmode="lin" valueType="num">
                                      <p:cBhvr additive="base">
                                        <p:cTn id="55"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15" end="15"/>
                                            </p:txEl>
                                          </p:spTgt>
                                        </p:tgtEl>
                                        <p:attrNameLst>
                                          <p:attrName>style.visibility</p:attrName>
                                        </p:attrNameLst>
                                      </p:cBhvr>
                                      <p:to>
                                        <p:strVal val="visible"/>
                                      </p:to>
                                    </p:set>
                                    <p:anim calcmode="lin" valueType="num">
                                      <p:cBhvr additive="base">
                                        <p:cTn id="59"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anim calcmode="lin" valueType="num">
                                      <p:cBhvr additive="base">
                                        <p:cTn id="63"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
                                            <p:txEl>
                                              <p:pRg st="18" end="18"/>
                                            </p:txEl>
                                          </p:spTgt>
                                        </p:tgtEl>
                                        <p:attrNameLst>
                                          <p:attrName>style.visibility</p:attrName>
                                        </p:attrNameLst>
                                      </p:cBhvr>
                                      <p:to>
                                        <p:strVal val="visible"/>
                                      </p:to>
                                    </p:set>
                                    <p:anim calcmode="lin" valueType="num">
                                      <p:cBhvr additive="base">
                                        <p:cTn id="69"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19" end="19"/>
                                            </p:txEl>
                                          </p:spTgt>
                                        </p:tgtEl>
                                        <p:attrNameLst>
                                          <p:attrName>style.visibility</p:attrName>
                                        </p:attrNameLst>
                                      </p:cBhvr>
                                      <p:to>
                                        <p:strVal val="visible"/>
                                      </p:to>
                                    </p:set>
                                    <p:anim calcmode="lin" valueType="num">
                                      <p:cBhvr additive="base">
                                        <p:cTn id="73"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9" end="19"/>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
                                            <p:txEl>
                                              <p:pRg st="20" end="20"/>
                                            </p:txEl>
                                          </p:spTgt>
                                        </p:tgtEl>
                                        <p:attrNameLst>
                                          <p:attrName>style.visibility</p:attrName>
                                        </p:attrNameLst>
                                      </p:cBhvr>
                                      <p:to>
                                        <p:strVal val="visible"/>
                                      </p:to>
                                    </p:set>
                                    <p:anim calcmode="lin" valueType="num">
                                      <p:cBhvr additive="base">
                                        <p:cTn id="77" dur="500" fill="hold"/>
                                        <p:tgtEl>
                                          <p:spTgt spid="2">
                                            <p:txEl>
                                              <p:pRg st="20" end="2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2678</TotalTime>
  <Words>1737</Words>
  <Application>Microsoft Office PowerPoint</Application>
  <PresentationFormat>Personalizado</PresentationFormat>
  <Paragraphs>180</Paragraphs>
  <Slides>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Bradley Hand ITC</vt:lpstr>
      <vt:lpstr>Calibri</vt:lpstr>
      <vt:lpstr>Calibri Light</vt:lpstr>
      <vt:lpstr>Courier New</vt:lpstr>
      <vt:lpstr>ErasItcTEEMed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Victoria Álvarez Árias</dc:creator>
  <cp:lastModifiedBy>Alfonso Millán Ortega</cp:lastModifiedBy>
  <cp:revision>161</cp:revision>
  <dcterms:created xsi:type="dcterms:W3CDTF">2024-01-19T12:03:12Z</dcterms:created>
  <dcterms:modified xsi:type="dcterms:W3CDTF">2024-05-29T12:30:26Z</dcterms:modified>
</cp:coreProperties>
</file>