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60"/>
  </p:normalViewPr>
  <p:slideViewPr>
    <p:cSldViewPr snapToGrid="0">
      <p:cViewPr>
        <p:scale>
          <a:sx n="100" d="100"/>
          <a:sy n="100" d="100"/>
        </p:scale>
        <p:origin x="6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Ejemplos de incremento de superficies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Superficie Alfalfa (ha) 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Hoja1!$A$2:$A$40</c:f>
              <c:strCache>
                <c:ptCount val="39"/>
                <c:pt idx="0">
                  <c:v>Canal del Bajo Carrión</c:v>
                </c:pt>
                <c:pt idx="1">
                  <c:v>CANAL DE MACÍAS PICAVEA</c:v>
                </c:pt>
                <c:pt idx="2">
                  <c:v>CANAL DEL PISUERGA C</c:v>
                </c:pt>
                <c:pt idx="3">
                  <c:v>Canal de Villalaco</c:v>
                </c:pt>
                <c:pt idx="4">
                  <c:v>Carrión-Saldaña</c:v>
                </c:pt>
                <c:pt idx="5">
                  <c:v>CANAL DE PAYUELOS - SECTOR XIX</c:v>
                </c:pt>
                <c:pt idx="6">
                  <c:v>CANAL DE TORO - SECTOR III</c:v>
                </c:pt>
                <c:pt idx="7">
                  <c:v>CANAL DEL PISUERGA F</c:v>
                </c:pt>
                <c:pt idx="8">
                  <c:v>CANAL DE PAYUELOS - SECTOR XVII</c:v>
                </c:pt>
                <c:pt idx="9">
                  <c:v>PORMA - SECTOR IV - Balsa B</c:v>
                </c:pt>
                <c:pt idx="10">
                  <c:v>CEA-CARRIÓN S.IV</c:v>
                </c:pt>
                <c:pt idx="11">
                  <c:v>CANAL DEL PISUERGA B</c:v>
                </c:pt>
                <c:pt idx="12">
                  <c:v>CANAL DE PAYUELOS - SECTOR XXII</c:v>
                </c:pt>
                <c:pt idx="13">
                  <c:v>CANAL DEL PISUERGA A</c:v>
                </c:pt>
                <c:pt idx="14">
                  <c:v>PORMA - Sector XII (Valderas-Gordoncillo)</c:v>
                </c:pt>
                <c:pt idx="15">
                  <c:v>CANAL DE PAYUELOS - SECTOR XVIII</c:v>
                </c:pt>
                <c:pt idx="16">
                  <c:v>PORMA - SECTOR III</c:v>
                </c:pt>
                <c:pt idx="17">
                  <c:v>PORMA - SECTOR X</c:v>
                </c:pt>
                <c:pt idx="18">
                  <c:v>CANAL DE POLLOS</c:v>
                </c:pt>
                <c:pt idx="19">
                  <c:v>CANAL DE PAYUELOS - SECTOR X</c:v>
                </c:pt>
                <c:pt idx="20">
                  <c:v>CANAL DE PAYUELOS - SECTOR XVI</c:v>
                </c:pt>
                <c:pt idx="21">
                  <c:v>PORMA - SECTOR XI</c:v>
                </c:pt>
                <c:pt idx="22">
                  <c:v>CANAL DE PAYUELOS - SECTOR XXI</c:v>
                </c:pt>
                <c:pt idx="23">
                  <c:v>ZONA REGABLE DEL RÍO ADAJA-SECTOR II</c:v>
                </c:pt>
                <c:pt idx="24">
                  <c:v>CANAL DE PAYUELOS - SECTOR IV_1</c:v>
                </c:pt>
                <c:pt idx="25">
                  <c:v>ZONA REGABLE DEL RÍO ADAJA-SECTOR V</c:v>
                </c:pt>
                <c:pt idx="26">
                  <c:v>PORMA - SECTOR IX</c:v>
                </c:pt>
                <c:pt idx="27">
                  <c:v>Canal de La Vid</c:v>
                </c:pt>
                <c:pt idx="28">
                  <c:v>CANAL DE PAYUELOS - SECTOR XI</c:v>
                </c:pt>
                <c:pt idx="29">
                  <c:v>CANAL DEL PÁRAMO BAJO_SECTOR I</c:v>
                </c:pt>
                <c:pt idx="30">
                  <c:v>CANAL DEL PÁRAMO BAJO_SECTOR II</c:v>
                </c:pt>
                <c:pt idx="31">
                  <c:v>CANAL DE PAYUELOS - SECTOR III</c:v>
                </c:pt>
                <c:pt idx="32">
                  <c:v>CANAL DE PAYUELOS - SECTOR XXIV</c:v>
                </c:pt>
                <c:pt idx="33">
                  <c:v>CANAL DE PAYUELOS - SECTOR V</c:v>
                </c:pt>
                <c:pt idx="34">
                  <c:v>CANAL DEL PISUERGA E</c:v>
                </c:pt>
                <c:pt idx="35">
                  <c:v>CANAL DE PAYUELOS - SECTOR XX</c:v>
                </c:pt>
                <c:pt idx="36">
                  <c:v>CANAL DE PAYUELOS - SECTOR XV</c:v>
                </c:pt>
                <c:pt idx="37">
                  <c:v>PORMA - SECTOR VII</c:v>
                </c:pt>
                <c:pt idx="38">
                  <c:v>PORMA - SECTOR V</c:v>
                </c:pt>
              </c:strCache>
            </c:strRef>
          </c:cat>
          <c:val>
            <c:numRef>
              <c:f>Hoja1!$D$2:$D$40</c:f>
              <c:numCache>
                <c:formatCode>General</c:formatCode>
                <c:ptCount val="39"/>
                <c:pt idx="0">
                  <c:v>64.88</c:v>
                </c:pt>
                <c:pt idx="1">
                  <c:v>251.96</c:v>
                </c:pt>
                <c:pt idx="2">
                  <c:v>114.12</c:v>
                </c:pt>
                <c:pt idx="3">
                  <c:v>249.6</c:v>
                </c:pt>
                <c:pt idx="4">
                  <c:v>103.48</c:v>
                </c:pt>
                <c:pt idx="5">
                  <c:v>24.72</c:v>
                </c:pt>
                <c:pt idx="6">
                  <c:v>6.52</c:v>
                </c:pt>
                <c:pt idx="7">
                  <c:v>36.44</c:v>
                </c:pt>
                <c:pt idx="8">
                  <c:v>142.28</c:v>
                </c:pt>
                <c:pt idx="9">
                  <c:v>6.6400000000000006</c:v>
                </c:pt>
                <c:pt idx="10">
                  <c:v>136.4</c:v>
                </c:pt>
                <c:pt idx="11">
                  <c:v>40.200000000000003</c:v>
                </c:pt>
                <c:pt idx="12">
                  <c:v>51.64</c:v>
                </c:pt>
                <c:pt idx="13">
                  <c:v>38.56</c:v>
                </c:pt>
                <c:pt idx="14">
                  <c:v>104.96</c:v>
                </c:pt>
                <c:pt idx="15">
                  <c:v>58.88</c:v>
                </c:pt>
                <c:pt idx="16">
                  <c:v>18.72</c:v>
                </c:pt>
                <c:pt idx="17">
                  <c:v>23.4</c:v>
                </c:pt>
                <c:pt idx="18">
                  <c:v>50.64</c:v>
                </c:pt>
                <c:pt idx="19">
                  <c:v>32.68</c:v>
                </c:pt>
                <c:pt idx="20">
                  <c:v>95.16</c:v>
                </c:pt>
                <c:pt idx="21">
                  <c:v>38.68</c:v>
                </c:pt>
                <c:pt idx="22">
                  <c:v>87.44</c:v>
                </c:pt>
                <c:pt idx="23">
                  <c:v>2.16</c:v>
                </c:pt>
                <c:pt idx="24">
                  <c:v>1.56</c:v>
                </c:pt>
                <c:pt idx="25">
                  <c:v>0.88</c:v>
                </c:pt>
                <c:pt idx="26">
                  <c:v>9.8800000000000008</c:v>
                </c:pt>
                <c:pt idx="27">
                  <c:v>1.1599999999999999</c:v>
                </c:pt>
                <c:pt idx="28">
                  <c:v>0.64</c:v>
                </c:pt>
                <c:pt idx="29">
                  <c:v>28.6</c:v>
                </c:pt>
                <c:pt idx="30">
                  <c:v>23.96</c:v>
                </c:pt>
                <c:pt idx="31">
                  <c:v>3.12</c:v>
                </c:pt>
                <c:pt idx="32">
                  <c:v>15.36</c:v>
                </c:pt>
                <c:pt idx="33">
                  <c:v>35.36</c:v>
                </c:pt>
                <c:pt idx="34">
                  <c:v>3.2</c:v>
                </c:pt>
                <c:pt idx="35">
                  <c:v>81.88</c:v>
                </c:pt>
                <c:pt idx="36">
                  <c:v>125.44</c:v>
                </c:pt>
                <c:pt idx="37">
                  <c:v>18.079999999999998</c:v>
                </c:pt>
                <c:pt idx="38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6-45F9-B5D6-A84EBCB97A29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Superficie Alfalfa (ha)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Hoja1!$A$2:$A$40</c:f>
              <c:strCache>
                <c:ptCount val="39"/>
                <c:pt idx="0">
                  <c:v>Canal del Bajo Carrión</c:v>
                </c:pt>
                <c:pt idx="1">
                  <c:v>CANAL DE MACÍAS PICAVEA</c:v>
                </c:pt>
                <c:pt idx="2">
                  <c:v>CANAL DEL PISUERGA C</c:v>
                </c:pt>
                <c:pt idx="3">
                  <c:v>Canal de Villalaco</c:v>
                </c:pt>
                <c:pt idx="4">
                  <c:v>Carrión-Saldaña</c:v>
                </c:pt>
                <c:pt idx="5">
                  <c:v>CANAL DE PAYUELOS - SECTOR XIX</c:v>
                </c:pt>
                <c:pt idx="6">
                  <c:v>CANAL DE TORO - SECTOR III</c:v>
                </c:pt>
                <c:pt idx="7">
                  <c:v>CANAL DEL PISUERGA F</c:v>
                </c:pt>
                <c:pt idx="8">
                  <c:v>CANAL DE PAYUELOS - SECTOR XVII</c:v>
                </c:pt>
                <c:pt idx="9">
                  <c:v>PORMA - SECTOR IV - Balsa B</c:v>
                </c:pt>
                <c:pt idx="10">
                  <c:v>CEA-CARRIÓN S.IV</c:v>
                </c:pt>
                <c:pt idx="11">
                  <c:v>CANAL DEL PISUERGA B</c:v>
                </c:pt>
                <c:pt idx="12">
                  <c:v>CANAL DE PAYUELOS - SECTOR XXII</c:v>
                </c:pt>
                <c:pt idx="13">
                  <c:v>CANAL DEL PISUERGA A</c:v>
                </c:pt>
                <c:pt idx="14">
                  <c:v>PORMA - Sector XII (Valderas-Gordoncillo)</c:v>
                </c:pt>
                <c:pt idx="15">
                  <c:v>CANAL DE PAYUELOS - SECTOR XVIII</c:v>
                </c:pt>
                <c:pt idx="16">
                  <c:v>PORMA - SECTOR III</c:v>
                </c:pt>
                <c:pt idx="17">
                  <c:v>PORMA - SECTOR X</c:v>
                </c:pt>
                <c:pt idx="18">
                  <c:v>CANAL DE POLLOS</c:v>
                </c:pt>
                <c:pt idx="19">
                  <c:v>CANAL DE PAYUELOS - SECTOR X</c:v>
                </c:pt>
                <c:pt idx="20">
                  <c:v>CANAL DE PAYUELOS - SECTOR XVI</c:v>
                </c:pt>
                <c:pt idx="21">
                  <c:v>PORMA - SECTOR XI</c:v>
                </c:pt>
                <c:pt idx="22">
                  <c:v>CANAL DE PAYUELOS - SECTOR XXI</c:v>
                </c:pt>
                <c:pt idx="23">
                  <c:v>ZONA REGABLE DEL RÍO ADAJA-SECTOR II</c:v>
                </c:pt>
                <c:pt idx="24">
                  <c:v>CANAL DE PAYUELOS - SECTOR IV_1</c:v>
                </c:pt>
                <c:pt idx="25">
                  <c:v>ZONA REGABLE DEL RÍO ADAJA-SECTOR V</c:v>
                </c:pt>
                <c:pt idx="26">
                  <c:v>PORMA - SECTOR IX</c:v>
                </c:pt>
                <c:pt idx="27">
                  <c:v>Canal de La Vid</c:v>
                </c:pt>
                <c:pt idx="28">
                  <c:v>CANAL DE PAYUELOS - SECTOR XI</c:v>
                </c:pt>
                <c:pt idx="29">
                  <c:v>CANAL DEL PÁRAMO BAJO_SECTOR I</c:v>
                </c:pt>
                <c:pt idx="30">
                  <c:v>CANAL DEL PÁRAMO BAJO_SECTOR II</c:v>
                </c:pt>
                <c:pt idx="31">
                  <c:v>CANAL DE PAYUELOS - SECTOR III</c:v>
                </c:pt>
                <c:pt idx="32">
                  <c:v>CANAL DE PAYUELOS - SECTOR XXIV</c:v>
                </c:pt>
                <c:pt idx="33">
                  <c:v>CANAL DE PAYUELOS - SECTOR V</c:v>
                </c:pt>
                <c:pt idx="34">
                  <c:v>CANAL DEL PISUERGA E</c:v>
                </c:pt>
                <c:pt idx="35">
                  <c:v>CANAL DE PAYUELOS - SECTOR XX</c:v>
                </c:pt>
                <c:pt idx="36">
                  <c:v>CANAL DE PAYUELOS - SECTOR XV</c:v>
                </c:pt>
                <c:pt idx="37">
                  <c:v>PORMA - SECTOR VII</c:v>
                </c:pt>
                <c:pt idx="38">
                  <c:v>PORMA - SECTOR V</c:v>
                </c:pt>
              </c:strCache>
            </c:strRef>
          </c:cat>
          <c:val>
            <c:numRef>
              <c:f>Hoja1!$E$2:$E$40</c:f>
              <c:numCache>
                <c:formatCode>General</c:formatCode>
                <c:ptCount val="39"/>
                <c:pt idx="0">
                  <c:v>664.96</c:v>
                </c:pt>
                <c:pt idx="1">
                  <c:v>557.76</c:v>
                </c:pt>
                <c:pt idx="2">
                  <c:v>476.35</c:v>
                </c:pt>
                <c:pt idx="3">
                  <c:v>407.09</c:v>
                </c:pt>
                <c:pt idx="4">
                  <c:v>404.49</c:v>
                </c:pt>
                <c:pt idx="5">
                  <c:v>309</c:v>
                </c:pt>
                <c:pt idx="6">
                  <c:v>262.27</c:v>
                </c:pt>
                <c:pt idx="7">
                  <c:v>246.41</c:v>
                </c:pt>
                <c:pt idx="8">
                  <c:v>245.8</c:v>
                </c:pt>
                <c:pt idx="9">
                  <c:v>196.54</c:v>
                </c:pt>
                <c:pt idx="10">
                  <c:v>189.17</c:v>
                </c:pt>
                <c:pt idx="11">
                  <c:v>186.87</c:v>
                </c:pt>
                <c:pt idx="12">
                  <c:v>184.81</c:v>
                </c:pt>
                <c:pt idx="13">
                  <c:v>181.11</c:v>
                </c:pt>
                <c:pt idx="14">
                  <c:v>158.99</c:v>
                </c:pt>
                <c:pt idx="15">
                  <c:v>156.5</c:v>
                </c:pt>
                <c:pt idx="16">
                  <c:v>149.77000000000001</c:v>
                </c:pt>
                <c:pt idx="17">
                  <c:v>141.6</c:v>
                </c:pt>
                <c:pt idx="18">
                  <c:v>123.81</c:v>
                </c:pt>
                <c:pt idx="19">
                  <c:v>122.91</c:v>
                </c:pt>
                <c:pt idx="20">
                  <c:v>113.98</c:v>
                </c:pt>
                <c:pt idx="21">
                  <c:v>113.09</c:v>
                </c:pt>
                <c:pt idx="22">
                  <c:v>103.15</c:v>
                </c:pt>
                <c:pt idx="23">
                  <c:v>91.13</c:v>
                </c:pt>
                <c:pt idx="24">
                  <c:v>86.17</c:v>
                </c:pt>
                <c:pt idx="25">
                  <c:v>83.39</c:v>
                </c:pt>
                <c:pt idx="26">
                  <c:v>80.94</c:v>
                </c:pt>
                <c:pt idx="27">
                  <c:v>76.010000000000005</c:v>
                </c:pt>
                <c:pt idx="28">
                  <c:v>73.94</c:v>
                </c:pt>
                <c:pt idx="29">
                  <c:v>72</c:v>
                </c:pt>
                <c:pt idx="30">
                  <c:v>71.67</c:v>
                </c:pt>
                <c:pt idx="31">
                  <c:v>69.91</c:v>
                </c:pt>
                <c:pt idx="32">
                  <c:v>67.42</c:v>
                </c:pt>
                <c:pt idx="33">
                  <c:v>67.38</c:v>
                </c:pt>
                <c:pt idx="34">
                  <c:v>67.290000000000006</c:v>
                </c:pt>
                <c:pt idx="35">
                  <c:v>64.03</c:v>
                </c:pt>
                <c:pt idx="36">
                  <c:v>60.63</c:v>
                </c:pt>
                <c:pt idx="37">
                  <c:v>60.25</c:v>
                </c:pt>
                <c:pt idx="38">
                  <c:v>56.81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E6-45F9-B5D6-A84EBCB97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1121168"/>
        <c:axId val="927264624"/>
        <c:axId val="0"/>
      </c:bar3DChart>
      <c:catAx>
        <c:axId val="82112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27264624"/>
        <c:crosses val="autoZero"/>
        <c:auto val="1"/>
        <c:lblAlgn val="ctr"/>
        <c:lblOffset val="100"/>
        <c:noMultiLvlLbl val="0"/>
      </c:catAx>
      <c:valAx>
        <c:axId val="92726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2112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Superficie global de Alfalfa en zonas modernizadas o nuevas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7A-4645-AD57-006644870B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7A-4645-AD57-006644870BF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E7A-4645-AD57-006644870BF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E7A-4645-AD57-006644870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Hoja2!$A$2:$B$2</c:f>
              <c:strCache>
                <c:ptCount val="2"/>
                <c:pt idx="0">
                  <c:v>Superficie en 2011 (ha)</c:v>
                </c:pt>
                <c:pt idx="1">
                  <c:v>Superficie en 2023 (ha)</c:v>
                </c:pt>
              </c:strCache>
            </c:strRef>
          </c:cat>
          <c:val>
            <c:numRef>
              <c:f>Hoja2!$A$3:$B$3</c:f>
              <c:numCache>
                <c:formatCode>General</c:formatCode>
                <c:ptCount val="2"/>
                <c:pt idx="0">
                  <c:v>3341.8399999999988</c:v>
                </c:pt>
                <c:pt idx="1">
                  <c:v>9546.619999999999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7A-4645-AD57-006644870BF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20645-00D8-40F2-A7B7-FCF64CC0F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B56AFF-835A-4322-B3F9-7CA266C9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197047-9384-4BB0-8EA7-F78DB8CD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D3925-47AF-4A1B-9ED4-C27BD615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1A64A-CA08-4223-ACB8-F9698074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1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2AC4D-ABF2-4E57-8FDD-220BD2F7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E6FFE9-D70F-4F46-BF45-C6B8507B7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817AAC-3985-45F3-9385-B98D17F8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0DD40-8FF5-4E36-A7F0-A4AB332C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D3B4D1-8FF3-4041-8140-8E96C4E4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8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2EFE9B-D16B-4BE7-A0EF-CAD05BFE7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4D81C2-9CA6-4AE9-84E0-065249DC6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8539D8-EB9C-461F-965D-59021752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EBE42A-9E0E-413E-9E49-90FA5289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77DBA0-3149-4D44-8047-9ACA975C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2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2540-E558-46EB-81B1-D0614EC4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D658D-8625-4657-BA62-B26C469DD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AFA5D0-BF7C-4E8F-9F03-99FD745B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08DA0D-672A-4082-B02A-7AB0BA64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887DBD-5025-413D-ABB1-1B9B7E53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FB0B4-B544-478C-B22E-C84A8E2EA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6BA7B8-93BB-4983-811E-823C0035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F2C7EF-872A-4679-952C-B5F46607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4F9E4A-B858-4182-A431-E95A2842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7D1D9-DF68-4EF4-8705-49C97CB1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8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4EDBB-1791-462B-8302-7C3ACCC0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985A5D-A34D-48C6-9BCD-4B2C1ACDC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55EB3A-86F7-434B-8CA7-BEF9D18EB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79AE45-344C-4086-A4DF-8C08EC18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861E14-1E65-45D3-B198-96DBB82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AF541D-5CF0-4B81-B1DF-BB54C70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5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3F25A-6994-4E2B-9B62-E9619AAC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E37B7F-9807-47F9-8413-B06272E42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6E08E8-71C0-45DC-84AA-81DDA9E7C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621BD5-75AA-4144-A390-B05F6806F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599335-CC42-41D0-AF9A-68DA811C7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CC1A1D-C236-4D7B-AE98-75289602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4D24D6-50D1-4EDE-9EDB-B23A5ADE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B706E3-B6A4-4EA8-A90B-FA1F6AED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08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967E1-BBBF-423E-ABD3-33CCDE75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AA68A1-B3ED-49C5-959D-2B799D84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36FC37-D8EA-4CF5-9DC2-0BF4843E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28EBB5-7062-43C6-9EA6-385690CF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4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BCDBB7-8A66-434F-AACD-6E2E9C0F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4E1E4A-207C-4661-BA5A-BC24B3B5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E68080-BFFB-41B4-9A1B-D3FB5E4B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2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FA226-7C49-45DF-A07F-42BFAF68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BB2566-2E69-48AF-AF16-71408122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14B61F-25F6-4432-AAC2-2D0B9F76D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C67396-FD05-475D-A18A-0FD3B313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BC0507-C903-467E-81D8-02A8EBB5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80BED6-9A8E-4BA7-9F04-7AE9F586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20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84ABF-1BA7-49ED-B86F-8FFF9597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595F39-9199-4752-B192-2E695E697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927FBD-1F23-4088-A5D0-CA845AF1E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2B72B6-4C5D-4493-A757-B4294A38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18F01B-C54C-48B4-AE1F-D136F21C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B37827-4DE6-482A-B0AC-FC2EA178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0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3BABA3-1ED4-4AFC-AF30-13EEF37A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FC44D5-FE45-4CD1-8981-6464627E1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109C71-56AF-4324-8D43-E308B9890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B52-18F2-463D-9927-03AE8FE3B65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E9D74-ECEF-44EE-8586-D9F503C9D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65A2F7-4A9A-4748-9EF8-E923B4CEE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056E-A044-4D95-9F55-52B25A58C28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9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BE70B-1111-49FD-AF0B-0EDD91BDD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Evolución</a:t>
            </a:r>
            <a:r>
              <a:rPr lang="en-GB" dirty="0"/>
              <a:t> del </a:t>
            </a:r>
            <a:r>
              <a:rPr lang="en-GB" dirty="0" err="1"/>
              <a:t>cultivo</a:t>
            </a:r>
            <a:r>
              <a:rPr lang="en-GB" dirty="0"/>
              <a:t> de alfalfa </a:t>
            </a:r>
            <a:r>
              <a:rPr lang="en-GB" dirty="0" err="1"/>
              <a:t>según</a:t>
            </a:r>
            <a:r>
              <a:rPr lang="en-GB" dirty="0"/>
              <a:t> el </a:t>
            </a:r>
            <a:r>
              <a:rPr lang="en-GB" dirty="0" err="1"/>
              <a:t>mapa</a:t>
            </a:r>
            <a:r>
              <a:rPr lang="en-GB" dirty="0"/>
              <a:t> de </a:t>
            </a:r>
            <a:r>
              <a:rPr lang="en-GB" dirty="0" err="1"/>
              <a:t>cultivos</a:t>
            </a:r>
            <a:r>
              <a:rPr lang="en-GB" dirty="0"/>
              <a:t> de Castilla y </a:t>
            </a:r>
            <a:r>
              <a:rPr lang="en-GB" dirty="0" err="1"/>
              <a:t>león</a:t>
            </a:r>
            <a:r>
              <a:rPr lang="en-GB" dirty="0"/>
              <a:t> 2011-2023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D897FE-F730-41F8-A88C-12B68E31F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zonas de </a:t>
            </a:r>
            <a:r>
              <a:rPr lang="en-GB" dirty="0" err="1"/>
              <a:t>nuevos</a:t>
            </a:r>
            <a:r>
              <a:rPr lang="en-GB" dirty="0"/>
              <a:t> </a:t>
            </a:r>
            <a:r>
              <a:rPr lang="en-GB" dirty="0" err="1"/>
              <a:t>regadíos</a:t>
            </a:r>
            <a:r>
              <a:rPr lang="en-GB" dirty="0"/>
              <a:t> o </a:t>
            </a:r>
            <a:r>
              <a:rPr lang="en-GB" dirty="0" err="1"/>
              <a:t>modernizaciones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59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55619-0026-40DF-B59D-205C7440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57A9B35-BFF8-49B3-9E83-1DA1C419E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39" y="12358"/>
            <a:ext cx="8888361" cy="684564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E5AAA4-A6CF-431B-8DAF-10A2F659677A}"/>
              </a:ext>
            </a:extLst>
          </p:cNvPr>
          <p:cNvSpPr txBox="1"/>
          <p:nvPr/>
        </p:nvSpPr>
        <p:spPr>
          <a:xfrm>
            <a:off x="638175" y="27336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866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D43ED27-2F52-43FF-BDD6-436F24662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213"/>
            <a:ext cx="12192000" cy="58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F7D8E-21C6-489A-88CF-168467ED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17738-7D44-41FF-A514-E792034CF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344D74-73CA-486F-911C-C433B89C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7389"/>
            <a:ext cx="12192000" cy="30106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BD8681-4E1A-41F0-90CC-03E06F159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6843"/>
            <a:ext cx="12192000" cy="25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7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27DE0D1-5067-4E14-94CC-C3DBD01B0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571462"/>
              </p:ext>
            </p:extLst>
          </p:nvPr>
        </p:nvGraphicFramePr>
        <p:xfrm>
          <a:off x="178067" y="122722"/>
          <a:ext cx="11835865" cy="661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262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12692-95C6-4351-87BB-3FFADB1C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Ejemplos</a:t>
            </a:r>
            <a:r>
              <a:rPr lang="en-GB" dirty="0"/>
              <a:t> de </a:t>
            </a:r>
            <a:r>
              <a:rPr lang="en-GB" dirty="0" err="1"/>
              <a:t>incremento</a:t>
            </a:r>
            <a:r>
              <a:rPr lang="en-GB" dirty="0"/>
              <a:t> de superficies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EC00F24-A01E-445E-B6E6-3EFAB2A0A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28945"/>
              </p:ext>
            </p:extLst>
          </p:nvPr>
        </p:nvGraphicFramePr>
        <p:xfrm>
          <a:off x="461963" y="1585913"/>
          <a:ext cx="11144250" cy="479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9420214" imgH="4057688" progId="Excel.Sheet.12">
                  <p:embed/>
                </p:oleObj>
              </mc:Choice>
              <mc:Fallback>
                <p:oleObj name="Worksheet" r:id="rId3" imgW="9420214" imgH="40576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963" y="1585913"/>
                        <a:ext cx="11144250" cy="479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27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13DF466-8767-442D-BDA8-13CD575DDB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770942"/>
              </p:ext>
            </p:extLst>
          </p:nvPr>
        </p:nvGraphicFramePr>
        <p:xfrm>
          <a:off x="1770077" y="662730"/>
          <a:ext cx="8732940" cy="540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0131D10-ADF9-4390-A4A4-9C782E1DB165}"/>
              </a:ext>
            </a:extLst>
          </p:cNvPr>
          <p:cNvSpPr txBox="1"/>
          <p:nvPr/>
        </p:nvSpPr>
        <p:spPr>
          <a:xfrm>
            <a:off x="0" y="61952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Porcentajes calculados respecto a la suma de la superficie clasificada como alfalfa en los mapas de cultivos de 2011 y 2023 en todos las zonas consideradas como nuevas o modernizadas en la BD de zonas regables del </a:t>
            </a:r>
            <a:r>
              <a:rPr lang="es-ES" sz="1200" dirty="0" err="1"/>
              <a:t>ITACyL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16046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DACF9A5-6962-4B83-814F-FBAB2A730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89" y="0"/>
            <a:ext cx="5284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3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E870B-00DC-4344-BC7C-795B77D6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9487212-9D01-4C0F-A5C9-8B0AAA672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87" y="138602"/>
            <a:ext cx="9822426" cy="6719398"/>
          </a:xfrm>
        </p:spPr>
      </p:pic>
    </p:spTree>
    <p:extLst>
      <p:ext uri="{BB962C8B-B14F-4D97-AF65-F5344CB8AC3E}">
        <p14:creationId xmlns:p14="http://schemas.microsoft.com/office/powerpoint/2010/main" val="87095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F23BF-CD43-4E82-9038-6BC261CB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0D34E5C-3BDE-494F-8A64-86EA404E6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82" y="0"/>
            <a:ext cx="9827718" cy="6858000"/>
          </a:xfrm>
        </p:spPr>
      </p:pic>
    </p:spTree>
    <p:extLst>
      <p:ext uri="{BB962C8B-B14F-4D97-AF65-F5344CB8AC3E}">
        <p14:creationId xmlns:p14="http://schemas.microsoft.com/office/powerpoint/2010/main" val="208655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5F64D-92E4-48CC-9AC4-1CCEE9E1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815A68A-FF4D-4F09-8C98-F0666A185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7" y="0"/>
            <a:ext cx="9844403" cy="6858000"/>
          </a:xfrm>
        </p:spPr>
      </p:pic>
    </p:spTree>
    <p:extLst>
      <p:ext uri="{BB962C8B-B14F-4D97-AF65-F5344CB8AC3E}">
        <p14:creationId xmlns:p14="http://schemas.microsoft.com/office/powerpoint/2010/main" val="107327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802B8-082B-419C-B0E8-E11813A8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7A9A35-23CE-4FBA-8986-4914AF4CD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8839200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DB2339-945B-49E2-A68C-C809669FC12A}"/>
              </a:ext>
            </a:extLst>
          </p:cNvPr>
          <p:cNvSpPr txBox="1"/>
          <p:nvPr/>
        </p:nvSpPr>
        <p:spPr>
          <a:xfrm>
            <a:off x="638175" y="27336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911485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83</Words>
  <Application>Microsoft Office PowerPoint</Application>
  <PresentationFormat>Panorámica</PresentationFormat>
  <Paragraphs>10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Hoja de cálculo de Microsoft Excel</vt:lpstr>
      <vt:lpstr>Evolución del cultivo de alfalfa según el mapa de cultivos de Castilla y león 2011-2023</vt:lpstr>
      <vt:lpstr>Presentación de PowerPoint</vt:lpstr>
      <vt:lpstr>Ejemplos de incremento de superficies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del cultivo de alfalfa según el mapa de cultivos de Castilla y león 2011-2023</dc:title>
  <dc:creator>David A Nafría García</dc:creator>
  <cp:lastModifiedBy>David A Nafría García</cp:lastModifiedBy>
  <cp:revision>10</cp:revision>
  <dcterms:created xsi:type="dcterms:W3CDTF">2024-02-06T11:10:55Z</dcterms:created>
  <dcterms:modified xsi:type="dcterms:W3CDTF">2024-02-06T13:04:53Z</dcterms:modified>
</cp:coreProperties>
</file>