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4" r:id="rId5"/>
    <p:sldId id="348" r:id="rId6"/>
    <p:sldId id="378" r:id="rId7"/>
    <p:sldId id="381" r:id="rId8"/>
    <p:sldId id="3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>
        <p:scale>
          <a:sx n="50" d="100"/>
          <a:sy n="50" d="100"/>
        </p:scale>
        <p:origin x="492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E0F96D9-5614-1539-A072-D4A37E6D5B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2A6C8E-A2C8-DA5A-E2B5-60AAE6E21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D78C-2577-488C-8902-DE567FAEF78F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3E3824-0701-325D-D683-1918182010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37D8B6-5E65-1932-FC5B-6FE5F7AA7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CC55-E130-41A7-B328-1B0743D5F7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0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6:20:03.6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1,'8'1,"0"0,0 1,0 0,-1 0,1 1,0 0,-1 1,0-1,0 2,9 5,7 4,11 5,3 0,66 48,-75-49,0 0,1-3,1 0,0-2,38 12,37 16,172 67,-266-103,-1-1,0 1,13 9,-16-9,1 0,0-1,0 0,0 0,15 4,-8-4,0 0,-1 2,0 0,0 0,13 9,63 46,-80-53,5 1,0 0,0-1,33 12,-32-15,0 2,0 0,-1 1,18 12,-15-8,0 0,0-2,41 17,65 15,11 4,-112-38,2 0,27 4,-33-8,1 1,-1 0,0 1,31 15,-34-12,1-1,0 0,0-2,31 8,-40-12,1 1,-1 1,0-1,13 9,19 7,-20-13,0-1,24 3,-21-5,33 10,-49-11,0 1,0 0,0 0,-1 0,0 1,1 0,-1 0,10 9,1 2,1 0,1-2,0 0,22 10,-20-12,0 1,-1 1,25 22,-16-4,-23-24,0 1,1-1,0-1,12 9,36 25,42 26,-52-41,0-3,95 33,-103-40,53 26,13 7,7 0,-26-10,397 165,-353-152,-122-48,0 1,0-1,0 1,-1 0,1 0,-1 1,0 0,8 10,-9-10,0-1,0 1,0-1,0 0,1 0,0 0,0-1,0 0,0 0,0 0,11 4,21 2,-19-5,0 1,29 11,54 28,55 26,-75-30,101 34,-105-47,-19-5,61 13,-85-27,1 1,-1 1,-1 2,0 2,-1 1,0 1,30 22,-19-16,-10-5,26 9,-43-20,30 16,-25-11,1-1,0-1,37 10,9 4,-45-15,-1 2,0 0,0 2,37 27,-50-33,0-1,1 1,0-2,0 1,0-1,14 3,-8-2,-1 1,17 7,51 28,-63-30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6:20:12.41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0,'20'1,"-1"1,1 1,-1 0,27 9,74 31,-97-34,231 106,-152-65,71 23,-27-12,130 55,-182-78,28 11,98 29,251 89,-360-127,-26-8,191 64,-242-84,65 34,-67-30,64 37,117 87,-212-139,159 105,-115-84,-34-16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6T16:20:20.6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1,'4'1,"-1"-1,1 2,-1-1,1 0,-1 0,0 1,1 0,-1 0,3 2,4 2,388 193,-107-54,-156-67,-47-26,-49-35,-30-14,-1 0,1 1,11 7,7 7,4 3,0-2,36 16,-66-34,270 130,-206-85,-48-33,0 0,38 19,-19-15,70 36,-93-45,-1 0,0 2,0-1,-1 1,20 23,-25-27,0 1,1-1,-1 0,1-1,1 0,-1 0,9 4,58 24,-56-26,428 179,-420-177,1 0,0-2,39 5,21 5,114 22,-17-4,-159-27,-1 1,0 0,28 17,-24-12,40 15,-45-20,-2 2,1 0,-1 1,26 20,16 9,-44-28,0 0,29 28,-26-22,-9-9,0 0,25 12,16 12,-20-10,1-2,64 31,314 117,-377-157,3 0,50 25,-62-22,29 22,5 4,40 27,-68-44,0-2,56 28,54 22,-104-48,-30-19,1 0,-1 0,1-1,19 8,-9-5,0 1,-1 1,0 1,29 22,-22-14,31 15,-47-29,-1-1,1 0,0 0,0-1,1 0,-1-1,14 1,4 1,1 1,-1 1,29 11,36 8,-49-17,59 15,-94-21,31 9,0 1,-2 3,1 0,39 25,-57-30,0 1,29 9,15 6,-44-18,2-1,-1-1,1-1,0-1,46 3,-48-5,0 1,0 0,-1 2,1 0,-1 2,0 0,-1 1,0 1,33 20,-38-21,0 0,0-2,1 0,0 0,16 3,-16-5,-1 0,0 1,0 0,0 2,24 14,-29-15,0-1,1 0,-1 0,1-1,16 4,8 4,133 57,-126-60,-36-9,1 0,-1 1,0 0,0 0,0 1,0 0,-1-1,1 2,0-1,-1 0,6 5,43 37,86 81,-126-112,0-1,1 0,0-2,0 1,1-2,1 0,-1-1,1 0,1-1,23 6,-25-10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5D01-E579-4168-99DF-6E122751D729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EF63-038B-4762-94F9-72F8EF1F0B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82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41FA-63AC-653E-6FE5-77EFF40F9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F73D51-88C6-DA61-3577-77F963C6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70C8D-FC83-C6CC-4822-BF9F22E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420F7-E4B2-74D0-9707-8326D727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61786-7564-DD72-C76A-466356AC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2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47C0E-8B5E-1C86-9901-15B433EE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CC8FF8-0DF1-2747-23B5-4458139A6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562D9-8C13-EA8D-920B-8DF6E52C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CBD224-7B69-C1C5-F20D-1ECF8344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01B240-475A-90A2-1C62-7C0DDE49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96D1FC-F092-26DF-A3B8-D6EEE234C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87C11A-EE18-09DE-2600-7ACC860F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22030-152B-9439-3282-326375CF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B33F9F-1AC8-C7BB-5969-DC572271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BB2C8-4639-2CA5-92F4-23997169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9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D0E78-7B87-A8D8-9F27-37E98EB2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3A7E8-3B83-E203-DC8C-6133FD07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8A0BAD-1E50-B0DF-0ADA-0A9FFE10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26EE8-76B7-B213-01B7-DF096EC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55E90-3ED1-399E-3BCC-59893173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59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93FAB-53A5-D23C-A3BE-1E014242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8B39A0-5701-6279-3C80-7D15037E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46FFE9-3354-6AA6-F32E-3E333838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62DEA8-5C94-1C99-C826-DEE802E4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7D46A-CA00-0820-59A4-35B6746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5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60D46-08A7-1F82-62B1-9D188BC7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25ED0-3C7F-60D3-A44E-C9A70C17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D76F39-476B-4485-4CE4-A16D33742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176777-26B7-B518-002F-A84B77F1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04C14B-909D-B5FD-A5E8-CFF68AE6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DD4E8D-3E4D-163A-83C0-CCE0D499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7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B62A9-DBB2-9385-D17C-68B03F67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B43F2-39A8-4997-8CE0-794BFF18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EBF5C1-6598-C588-B310-850460838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C2AC8F-9E24-19DF-EC96-49259E2F4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B54372-F623-81AA-98DF-E47FCE79C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A6105D-5CA0-5D3C-41A5-482E8A11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B10C81-BD3A-C819-1835-F4DADED6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1AB585-7992-83EC-7215-90CC93C8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2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EF6BA-C640-4562-3612-4473B6F1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B29D48-B18A-50A4-4630-7C84B7A1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1A99ED-D03E-35C5-B418-502AAD52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A7988A-2B23-18CD-3F33-34A8086C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43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37CCAB-F410-2322-A98A-985DFAFF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C7FB56-5BC1-B3F1-FA58-2CF72759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410B24-04A4-24CF-F6C4-BEE80511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3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7C30D-DBE4-7FA1-2273-CFC4C8E1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1EB2C-E18B-43C9-B99A-35874A64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B84BF-DA2D-3811-258B-8B03128D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88EE32-769C-94E9-EAF4-EC6D73C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8A6239-33A1-DF13-C00B-479203F9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81AFB3-9EBD-7C13-EA3D-B1AFD4A9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D70B7-5EA7-4EC6-119A-7003D455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81A784-89FD-3E65-7093-87D2AF7B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4BB696-74D6-FB26-E09B-7B3CD5B3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DAF2F-6196-E47C-1F73-1C7F0E5E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D62D1-A79F-4536-76EB-9093979F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CC82CF-6DCA-280D-E72B-E9EA2CD0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0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6AB2CC-DE71-F8DB-5972-802D8AE2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3A6EF-0501-C880-ACE5-CB272AE5B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A1485F-2F7A-360B-EA00-2DFB2BE10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2435-1E79-4A97-9A82-FDB6CC3BD9B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7F5C9F-5D44-1FCD-4CF6-222170BB4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471C6B-191F-E986-8A63-5E3436F8C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FDE9-3086-4755-BFFC-019BD02E2E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9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customXml" Target="../ink/ink2.xml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gapc@mapa.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5.tiff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950" y="5429924"/>
            <a:ext cx="8420100" cy="442843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Jornadas de Agricultura de Precisión</a:t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Burgos. 18 septiembre 2023</a:t>
            </a:r>
            <a:endParaRPr lang="fr-FR" sz="1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6969" y="1731033"/>
            <a:ext cx="7736874" cy="1430411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MAPA DE COBERTURAS AGRARIAS DE ESPAÑA 2022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(MCAE22)</a:t>
            </a:r>
          </a:p>
        </p:txBody>
      </p:sp>
      <p:cxnSp>
        <p:nvCxnSpPr>
          <p:cNvPr id="5" name="Conector recto 4"/>
          <p:cNvCxnSpPr>
            <a:cxnSpLocks/>
          </p:cNvCxnSpPr>
          <p:nvPr/>
        </p:nvCxnSpPr>
        <p:spPr>
          <a:xfrm>
            <a:off x="1031651" y="1337266"/>
            <a:ext cx="99607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esultado de imagen de palacio de fomento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4295" y="3183056"/>
            <a:ext cx="5362223" cy="20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0EA66D5-8CF4-20C6-C1FD-0D8FD25B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BA46674-BD9E-2741-D92A-F9D35CD57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09" t="85083" r="21891"/>
          <a:stretch/>
        </p:blipFill>
        <p:spPr>
          <a:xfrm>
            <a:off x="5712619" y="6041416"/>
            <a:ext cx="766761" cy="52763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641AC71-A0B0-6BF2-D64F-A0477476D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662" y="278082"/>
            <a:ext cx="2314575" cy="742950"/>
          </a:xfrm>
          <a:prstGeom prst="rect">
            <a:avLst/>
          </a:prstGeom>
        </p:spPr>
      </p:pic>
      <p:pic>
        <p:nvPicPr>
          <p:cNvPr id="7" name="3 Imagen" descr="gob-mapama-seiasa_comprimido.jpg">
            <a:extLst>
              <a:ext uri="{FF2B5EF4-FFF2-40B4-BE49-F238E27FC236}">
                <a16:creationId xmlns:a16="http://schemas.microsoft.com/office/drawing/2014/main" id="{C4F032C3-41E5-ED6B-A2F9-F3472837D9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4880" y="301222"/>
            <a:ext cx="3335072" cy="69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9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3047-CCE0-41A7-B4E3-79223DF66CD2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9" name="Imagen 8" descr="Imagen que contiene Patrón de fondo">
            <a:extLst>
              <a:ext uri="{FF2B5EF4-FFF2-40B4-BE49-F238E27FC236}">
                <a16:creationId xmlns:a16="http://schemas.microsoft.com/office/drawing/2014/main" id="{299ED13E-4F51-5438-A954-A93FC1788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" y="1038688"/>
            <a:ext cx="8750845" cy="58193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D786513-9A42-542D-CA7B-AD53EF046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4" r="30641"/>
          <a:stretch/>
        </p:blipFill>
        <p:spPr>
          <a:xfrm rot="20467305">
            <a:off x="3732269" y="-154213"/>
            <a:ext cx="472746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F277AB0-2BD6-DF3C-FD0C-7E1C7A5FF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900" y="127373"/>
            <a:ext cx="2057400" cy="660400"/>
          </a:xfrm>
          <a:prstGeom prst="rect">
            <a:avLst/>
          </a:prstGeom>
        </p:spPr>
      </p:pic>
      <p:pic>
        <p:nvPicPr>
          <p:cNvPr id="21" name="3 Imagen" descr="gob-mapama-seiasa_comprimido.jpg">
            <a:extLst>
              <a:ext uri="{FF2B5EF4-FFF2-40B4-BE49-F238E27FC236}">
                <a16:creationId xmlns:a16="http://schemas.microsoft.com/office/drawing/2014/main" id="{F635EBE2-1EB3-7269-FF84-F3F7218B51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42063" y="127604"/>
            <a:ext cx="2615356" cy="54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Imagen que contiene Forma">
            <a:extLst>
              <a:ext uri="{FF2B5EF4-FFF2-40B4-BE49-F238E27FC236}">
                <a16:creationId xmlns:a16="http://schemas.microsoft.com/office/drawing/2014/main" id="{B6EC45AF-65DB-0035-0E5B-4411659CCF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19053" r="61363" b="36537"/>
          <a:stretch/>
        </p:blipFill>
        <p:spPr>
          <a:xfrm>
            <a:off x="9524999" y="3371160"/>
            <a:ext cx="3498384" cy="348684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E177C9CF-B698-9A10-C9ED-A959D8AD6A7A}"/>
              </a:ext>
            </a:extLst>
          </p:cNvPr>
          <p:cNvGrpSpPr/>
          <p:nvPr/>
        </p:nvGrpSpPr>
        <p:grpSpPr>
          <a:xfrm>
            <a:off x="5823961" y="426140"/>
            <a:ext cx="4925780" cy="6858000"/>
            <a:chOff x="6719108" y="778529"/>
            <a:chExt cx="4925780" cy="68580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EC9AF76-CD18-E39B-10F0-347111289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333" r="30892"/>
            <a:stretch/>
          </p:blipFill>
          <p:spPr>
            <a:xfrm rot="1486257">
              <a:off x="6917427" y="778529"/>
              <a:ext cx="4727461" cy="685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F8281A16-DAF4-4997-4F40-23738EEC84DC}"/>
                    </a:ext>
                  </a:extLst>
                </p14:cNvPr>
                <p14:cNvContentPartPr/>
                <p14:nvPr/>
              </p14:nvContentPartPr>
              <p14:xfrm>
                <a:off x="6765188" y="5353063"/>
                <a:ext cx="2245320" cy="10252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F8281A16-DAF4-4997-4F40-23738EEC84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29548" y="5281423"/>
                  <a:ext cx="2316960" cy="11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4F7DD5D-F98B-DE8D-8D79-FDB2ACF7BDF5}"/>
                    </a:ext>
                  </a:extLst>
                </p14:cNvPr>
                <p14:cNvContentPartPr/>
                <p14:nvPr/>
              </p14:nvContentPartPr>
              <p14:xfrm>
                <a:off x="6719108" y="5497783"/>
                <a:ext cx="1183680" cy="50076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4F7DD5D-F98B-DE8D-8D79-FDB2ACF7BD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83108" y="5425783"/>
                  <a:ext cx="12553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5E9B87D5-E364-2665-8E94-E89AF55DE5F3}"/>
                    </a:ext>
                  </a:extLst>
                </p14:cNvPr>
                <p14:cNvContentPartPr/>
                <p14:nvPr/>
              </p14:nvContentPartPr>
              <p14:xfrm>
                <a:off x="7309148" y="5740423"/>
                <a:ext cx="2737080" cy="12794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5E9B87D5-E364-2665-8E94-E89AF55DE5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73508" y="5668783"/>
                  <a:ext cx="2808720" cy="142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071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9A2ACCB6-1D3D-1AF1-D726-0094BCCE7737}"/>
              </a:ext>
            </a:extLst>
          </p:cNvPr>
          <p:cNvSpPr/>
          <p:nvPr/>
        </p:nvSpPr>
        <p:spPr>
          <a:xfrm>
            <a:off x="4489302" y="-635000"/>
            <a:ext cx="10661798" cy="9508166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lumMod val="5000"/>
                  <a:lumOff val="95000"/>
                  <a:alpha val="7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30000"/>
                  <a:lumOff val="70000"/>
                </a:schemeClr>
              </a:gs>
            </a:gsLst>
            <a:lin ang="7800000" scaled="0"/>
            <a:tileRect/>
          </a:gradFill>
          <a:ln w="161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7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0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73B9399-3839-767B-147B-5180E92A4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00" y="127373"/>
            <a:ext cx="2057400" cy="660400"/>
          </a:xfrm>
          <a:prstGeom prst="rect">
            <a:avLst/>
          </a:prstGeom>
        </p:spPr>
      </p:pic>
      <p:pic>
        <p:nvPicPr>
          <p:cNvPr id="3" name="3 Imagen" descr="gob-mapama-seiasa_comprimido.jpg">
            <a:extLst>
              <a:ext uri="{FF2B5EF4-FFF2-40B4-BE49-F238E27FC236}">
                <a16:creationId xmlns:a16="http://schemas.microsoft.com/office/drawing/2014/main" id="{0F649FA0-1D8A-E188-FDCD-6A56AC3A1D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2063" y="127604"/>
            <a:ext cx="2615356" cy="545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DF1592-0A37-570B-7420-8B275A3D4BD2}"/>
              </a:ext>
            </a:extLst>
          </p:cNvPr>
          <p:cNvSpPr txBox="1"/>
          <p:nvPr/>
        </p:nvSpPr>
        <p:spPr>
          <a:xfrm>
            <a:off x="152400" y="558147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u="none" strike="noStrike" dirty="0">
                <a:solidFill>
                  <a:srgbClr val="252525"/>
                </a:solidFill>
                <a:effectLst/>
                <a:latin typeface="tahoma" panose="020B0604030504040204" pitchFamily="34" charset="0"/>
              </a:rPr>
              <a:t>Directeurs Généraux</a:t>
            </a:r>
            <a:br>
              <a:rPr lang="fr-FR" b="0" i="0" u="none" strike="noStrike" dirty="0">
                <a:solidFill>
                  <a:srgbClr val="252525"/>
                </a:solidFill>
                <a:effectLst/>
                <a:latin typeface="Montserrat" panose="020F0502020204030204" pitchFamily="2" charset="0"/>
              </a:rPr>
            </a:br>
            <a:r>
              <a:rPr lang="fr-FR" b="0" i="0" u="none" strike="noStrike" dirty="0">
                <a:solidFill>
                  <a:srgbClr val="252525"/>
                </a:solidFill>
                <a:effectLst/>
                <a:latin typeface="tahoma" panose="020B0604030504040204" pitchFamily="34" charset="0"/>
              </a:rPr>
              <a:t>des Instituts Nationaux de Statistique</a:t>
            </a:r>
            <a:endParaRPr lang="fr-FR" b="0" i="0" u="none" strike="noStrike" dirty="0">
              <a:solidFill>
                <a:srgbClr val="252525"/>
              </a:solidFill>
              <a:effectLst/>
              <a:latin typeface="Montserrat" panose="020F0502020204030204" pitchFamily="2" charset="0"/>
            </a:endParaRPr>
          </a:p>
          <a:p>
            <a:pPr algn="ctr"/>
            <a:r>
              <a:rPr lang="fr-FR" b="0" i="0" u="none" strike="noStrike" cap="all" dirty="0">
                <a:solidFill>
                  <a:srgbClr val="252525"/>
                </a:solidFill>
                <a:effectLst/>
                <a:latin typeface="Montserrat" panose="020F0502020204030204" pitchFamily="2" charset="0"/>
              </a:rPr>
              <a:t>27-28 OCTOBER 2021, WARSAW</a:t>
            </a: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A315ED2-6D07-C14A-7467-9B7E8B562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5" y="2291533"/>
            <a:ext cx="3165863" cy="2182705"/>
          </a:xfrm>
          <a:prstGeom prst="rect">
            <a:avLst/>
          </a:prstGeom>
        </p:spPr>
      </p:pic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93A84229-893F-219B-7F39-582F488FC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9" y="4623562"/>
            <a:ext cx="2154031" cy="7997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ABA0EE-C820-5827-435A-8D54E43AB6EF}"/>
              </a:ext>
            </a:extLst>
          </p:cNvPr>
          <p:cNvSpPr txBox="1"/>
          <p:nvPr/>
        </p:nvSpPr>
        <p:spPr>
          <a:xfrm>
            <a:off x="-31898" y="894704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WARSAW MEMORANDUM </a:t>
            </a:r>
            <a:endParaRPr lang="es-ES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2021 DGINS Conference on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Earth observation for official statistics 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11864-384B-682F-C45D-1A430276F3B2}"/>
              </a:ext>
            </a:extLst>
          </p:cNvPr>
          <p:cNvSpPr txBox="1"/>
          <p:nvPr/>
        </p:nvSpPr>
        <p:spPr>
          <a:xfrm>
            <a:off x="5278231" y="748697"/>
            <a:ext cx="669786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u="none" strike="noStrike" baseline="0" dirty="0">
                <a:latin typeface="Century Gothic" panose="020B0502020202020204" pitchFamily="34" charset="0"/>
              </a:rPr>
              <a:t>Programa anual 2023 del</a:t>
            </a:r>
          </a:p>
          <a:p>
            <a:pPr algn="ctr"/>
            <a:r>
              <a:rPr lang="es-ES" sz="1800" b="1" u="none" strike="noStrike" baseline="0" dirty="0">
                <a:latin typeface="Century Gothic" panose="020B0502020202020204" pitchFamily="34" charset="0"/>
              </a:rPr>
              <a:t>Plan Estadístico Nacional 2021-2024.</a:t>
            </a:r>
          </a:p>
          <a:p>
            <a:pPr algn="ctr"/>
            <a:endParaRPr lang="es-ES" sz="1800" u="sng" strike="noStrike" baseline="0" dirty="0">
              <a:latin typeface="Century Gothic" panose="020B0502020202020204" pitchFamily="34" charset="0"/>
            </a:endParaRPr>
          </a:p>
          <a:p>
            <a:pPr algn="ctr"/>
            <a:r>
              <a:rPr lang="es-ES" sz="1800" u="sng" strike="noStrike" baseline="0" dirty="0">
                <a:latin typeface="Century Gothic" panose="020B0502020202020204" pitchFamily="34" charset="0"/>
              </a:rPr>
              <a:t>Actuaciones estratégicas y operativas 2023</a:t>
            </a:r>
          </a:p>
          <a:p>
            <a:pPr algn="l"/>
            <a:endParaRPr lang="es-ES" sz="1800" b="0" i="0" u="none" strike="noStrike" baseline="0" dirty="0">
              <a:latin typeface="Century Gothic" panose="020B0502020202020204" pitchFamily="34" charset="0"/>
            </a:endParaRPr>
          </a:p>
          <a:p>
            <a:pPr algn="l"/>
            <a:endParaRPr lang="es-ES" sz="16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latin typeface="Century Gothic" panose="020B0502020202020204" pitchFamily="34" charset="0"/>
              </a:rPr>
              <a:t>Uso de técnicas de machine </a:t>
            </a:r>
            <a:r>
              <a:rPr lang="es-ES" sz="1600" b="0" i="0" u="none" strike="noStrike" baseline="0" dirty="0" err="1">
                <a:latin typeface="Century Gothic" panose="020B0502020202020204" pitchFamily="34" charset="0"/>
              </a:rPr>
              <a:t>learning</a:t>
            </a:r>
            <a:r>
              <a:rPr lang="es-ES" sz="1600" b="0" i="0" u="none" strike="noStrike" baseline="0" dirty="0">
                <a:latin typeface="Century Gothic" panose="020B0502020202020204" pitchFamily="34" charset="0"/>
              </a:rPr>
              <a:t> en diferentes fases del proceso de producción (depuración, imputación, integración de fuentes, etc.) con la finalidad de incrementar la eficiencia y mejorar dimensiones de la calidad de los datos estadísticos.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latin typeface="Century Gothic" panose="020B0502020202020204" pitchFamily="34" charset="0"/>
              </a:rPr>
              <a:t>Continuar con el desarrollo de Estadísticas experimentales (a partir de bases de información masiva y BIG DATA).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b="0" i="0" u="none" strike="noStrike" baseline="0" dirty="0"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1600" b="0" i="0" u="none" strike="noStrike" baseline="0" dirty="0">
                <a:latin typeface="Century Gothic" panose="020B0502020202020204" pitchFamily="34" charset="0"/>
              </a:rPr>
              <a:t>Aprovechamiento de las nuevas tecnologías en la Estadística Oficial: nuevo procedimiento de notificación, uso de </a:t>
            </a:r>
            <a:r>
              <a:rPr lang="es-ES" sz="1600" b="0" i="0" u="none" strike="noStrike" baseline="0" dirty="0" err="1">
                <a:latin typeface="Century Gothic" panose="020B0502020202020204" pitchFamily="34" charset="0"/>
              </a:rPr>
              <a:t>tablets</a:t>
            </a:r>
            <a:r>
              <a:rPr lang="es-ES" sz="1600" b="0" i="0" u="none" strike="noStrike" baseline="0" dirty="0">
                <a:latin typeface="Century Gothic" panose="020B0502020202020204" pitchFamily="34" charset="0"/>
              </a:rPr>
              <a:t> en IPC, introducción de recogida multicanal en encuestas, …</a:t>
            </a:r>
          </a:p>
          <a:p>
            <a:pPr algn="l"/>
            <a:endParaRPr lang="es-ES" sz="1600" dirty="0">
              <a:latin typeface="Century Gothic" panose="020B0502020202020204" pitchFamily="34" charset="0"/>
            </a:endParaRPr>
          </a:p>
          <a:p>
            <a:pPr algn="l"/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E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Implantación de un nuevo modelo de producción.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E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Uso de nuevas fuentes de información.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E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Utilización de BIG DATA y otras fuentes básicas de información.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ES" sz="16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Estadísticas experimentales.</a:t>
            </a:r>
          </a:p>
        </p:txBody>
      </p:sp>
    </p:spTree>
    <p:extLst>
      <p:ext uri="{BB962C8B-B14F-4D97-AF65-F5344CB8AC3E}">
        <p14:creationId xmlns:p14="http://schemas.microsoft.com/office/powerpoint/2010/main" val="54951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5B19796-0873-1A56-5B00-682CB476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00" y="127373"/>
            <a:ext cx="2057400" cy="660400"/>
          </a:xfrm>
          <a:prstGeom prst="rect">
            <a:avLst/>
          </a:prstGeom>
        </p:spPr>
      </p:pic>
      <p:pic>
        <p:nvPicPr>
          <p:cNvPr id="3" name="3 Imagen" descr="gob-mapama-seiasa_comprimido.jpg">
            <a:extLst>
              <a:ext uri="{FF2B5EF4-FFF2-40B4-BE49-F238E27FC236}">
                <a16:creationId xmlns:a16="http://schemas.microsoft.com/office/drawing/2014/main" id="{FA8CBF42-9872-BE8A-5281-CE11B21812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2063" y="127604"/>
            <a:ext cx="2615356" cy="54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Un jardín con flores de colores&#10;&#10;Descripción generada automáticamente con confianza media">
            <a:extLst>
              <a:ext uri="{FF2B5EF4-FFF2-40B4-BE49-F238E27FC236}">
                <a16:creationId xmlns:a16="http://schemas.microsoft.com/office/drawing/2014/main" id="{F30D2469-B857-9393-ADF8-859EE466A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560">
            <a:off x="3602629" y="1170967"/>
            <a:ext cx="10248844" cy="621106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3111828-975A-678F-D4B4-F9C67492CFF9}"/>
              </a:ext>
            </a:extLst>
          </p:cNvPr>
          <p:cNvSpPr/>
          <p:nvPr/>
        </p:nvSpPr>
        <p:spPr>
          <a:xfrm rot="21328405">
            <a:off x="-1355006" y="1451841"/>
            <a:ext cx="7872096" cy="734114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FF18B3-745E-CF59-908F-617C3A8B8EEB}"/>
              </a:ext>
            </a:extLst>
          </p:cNvPr>
          <p:cNvSpPr txBox="1"/>
          <p:nvPr/>
        </p:nvSpPr>
        <p:spPr>
          <a:xfrm>
            <a:off x="554168" y="2568337"/>
            <a:ext cx="5808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</a:rPr>
              <a:t>Nueva fuente de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Fiabilidad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de ejecución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</a:t>
            </a:r>
            <a:endParaRPr 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Múltiples ámbitos territoriales de análisis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Contribución eficaz a la gestión del sector agrario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11835" y="1850051"/>
            <a:ext cx="4968329" cy="80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MUCHAS GRACIAS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D2A779-A23A-D0AB-7078-B2D3936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3047-CCE0-41A7-B4E3-79223DF66CD2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01E5E7EA-8500-6F65-0CEA-AB41429E1710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806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Subdirección General de Análisis, Coordinación y Estadística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Subsecretaría de Agricultura, Pesca y Alimentación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Ministerio de Agricultura, Pesca y Alimentación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sgapc@mapa.es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ES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D83AE6-91E8-5643-EDC6-6FAFE94A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662" y="278082"/>
            <a:ext cx="2314575" cy="742950"/>
          </a:xfrm>
          <a:prstGeom prst="rect">
            <a:avLst/>
          </a:prstGeom>
        </p:spPr>
      </p:pic>
      <p:pic>
        <p:nvPicPr>
          <p:cNvPr id="9" name="3 Imagen" descr="gob-mapama-seiasa_comprimido.jpg">
            <a:extLst>
              <a:ext uri="{FF2B5EF4-FFF2-40B4-BE49-F238E27FC236}">
                <a16:creationId xmlns:a16="http://schemas.microsoft.com/office/drawing/2014/main" id="{41B943E7-A20D-3999-F6F1-89E29AE8F5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4880" y="301222"/>
            <a:ext cx="3335072" cy="6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A0C5FC-0156-BD75-56A5-E5BDE74226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909" t="85083" r="21891"/>
          <a:stretch/>
        </p:blipFill>
        <p:spPr>
          <a:xfrm>
            <a:off x="5712619" y="6041416"/>
            <a:ext cx="766761" cy="5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8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B336B388D8B4DB06A0972EC686591" ma:contentTypeVersion="3" ma:contentTypeDescription="Create a new document." ma:contentTypeScope="" ma:versionID="7e3094552f4e69e4b3b01172540c3889">
  <xsd:schema xmlns:xsd="http://www.w3.org/2001/XMLSchema" xmlns:xs="http://www.w3.org/2001/XMLSchema" xmlns:p="http://schemas.microsoft.com/office/2006/metadata/properties" xmlns:ns3="e0e01df6-3192-4b2c-ae4e-2225c551901e" targetNamespace="http://schemas.microsoft.com/office/2006/metadata/properties" ma:root="true" ma:fieldsID="58394456481b61342bc9846219cc7f0b" ns3:_="">
    <xsd:import namespace="e0e01df6-3192-4b2c-ae4e-2225c55190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1df6-3192-4b2c-ae4e-2225c5519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81F25-BD70-4E6E-8C1C-46D95DD77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614821-E3A3-44D9-B16B-ED84089AC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01df6-3192-4b2c-ae4e-2225c5519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1DCB0E-992F-443B-AD68-E1447F111E06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0e01df6-3192-4b2c-ae4e-2225c551901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232</Words>
  <Application>Microsoft Office PowerPoint</Application>
  <PresentationFormat>Panorámica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Fira Sans</vt:lpstr>
      <vt:lpstr>Montserrat</vt:lpstr>
      <vt:lpstr>tahoma</vt:lpstr>
      <vt:lpstr>Wingdings</vt:lpstr>
      <vt:lpstr>Tema de Office</vt:lpstr>
      <vt:lpstr>Jornadas de Agricultura de Precisión Burgos. 18 septiembre 2023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de marzo de 2022</dc:title>
  <dc:creator>Fernández Pereda, Leyre</dc:creator>
  <cp:lastModifiedBy>Mancheño Losa, Sergio</cp:lastModifiedBy>
  <cp:revision>78</cp:revision>
  <dcterms:created xsi:type="dcterms:W3CDTF">2023-09-13T07:46:01Z</dcterms:created>
  <dcterms:modified xsi:type="dcterms:W3CDTF">2023-10-17T05:05:18Z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0x010100E74B336B388D8B4DB06A0972EC686591</vt:lpwstr>
  </property>
</Properties>
</file>