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30" r:id="rId2"/>
    <p:sldId id="259" r:id="rId3"/>
    <p:sldId id="344" r:id="rId4"/>
    <p:sldId id="345" r:id="rId5"/>
    <p:sldId id="369" r:id="rId6"/>
    <p:sldId id="452" r:id="rId7"/>
    <p:sldId id="461" r:id="rId8"/>
    <p:sldId id="460" r:id="rId9"/>
    <p:sldId id="341" r:id="rId10"/>
    <p:sldId id="468" r:id="rId11"/>
    <p:sldId id="464" r:id="rId12"/>
    <p:sldId id="469" r:id="rId13"/>
    <p:sldId id="391" r:id="rId14"/>
    <p:sldId id="445" r:id="rId15"/>
    <p:sldId id="428" r:id="rId16"/>
    <p:sldId id="471" r:id="rId17"/>
    <p:sldId id="401" r:id="rId18"/>
    <p:sldId id="402" r:id="rId19"/>
    <p:sldId id="405" r:id="rId20"/>
    <p:sldId id="327" r:id="rId21"/>
    <p:sldId id="463" r:id="rId22"/>
    <p:sldId id="472" r:id="rId23"/>
    <p:sldId id="474" r:id="rId24"/>
    <p:sldId id="473" r:id="rId25"/>
  </p:sldIdLst>
  <p:sldSz cx="12192000" cy="6858000"/>
  <p:notesSz cx="7099300" cy="10234613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os Escriban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99"/>
    <a:srgbClr val="CCFFFF"/>
    <a:srgbClr val="80EF43"/>
    <a:srgbClr val="FFCE33"/>
    <a:srgbClr val="FFFF66"/>
    <a:srgbClr val="33CC33"/>
    <a:srgbClr val="6BD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4" autoAdjust="0"/>
    <p:restoredTop sz="94660"/>
  </p:normalViewPr>
  <p:slideViewPr>
    <p:cSldViewPr>
      <p:cViewPr>
        <p:scale>
          <a:sx n="75" d="100"/>
          <a:sy n="75" d="100"/>
        </p:scale>
        <p:origin x="787" y="115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E71A866E-643C-A5A1-7E32-307E6C3EF20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84B6A995-E563-ABE1-E8E6-F4B416747A4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D45E398A-A4CE-349B-BEAF-E448601C69C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BBE5E435-6C27-42D7-F6D3-26413845D84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Haga clic para modificar el estilo de texto del patrón</a:t>
            </a:r>
          </a:p>
          <a:p>
            <a:pPr lvl="1"/>
            <a:r>
              <a:rPr lang="en-US" noProof="0"/>
              <a:t>Segundo nivel</a:t>
            </a:r>
          </a:p>
          <a:p>
            <a:pPr lvl="2"/>
            <a:r>
              <a:rPr lang="en-US" noProof="0"/>
              <a:t>Tercer nivel</a:t>
            </a:r>
          </a:p>
          <a:p>
            <a:pPr lvl="3"/>
            <a:r>
              <a:rPr lang="en-US" noProof="0"/>
              <a:t>Cuarto nivel</a:t>
            </a:r>
          </a:p>
          <a:p>
            <a:pPr lvl="4"/>
            <a:r>
              <a:rPr lang="en-US" noProof="0"/>
              <a:t>Quinto nivel</a:t>
            </a: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1A335F04-9ED5-6162-F4A1-5B4CD56E0B0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9BC37E75-67D7-305A-9C7F-95C04312D8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933C9967-F75E-4520-A087-3500C3633940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C01188-D2ED-B92D-D8F2-5DA026014C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B70CD5-0A1B-196F-7AC7-B5EA580E1E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9E7D1B-73DF-FEC5-2291-9BB8CC4BC9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8C7E8-A76A-4CEF-A436-139C15C5449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84898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01776B-D551-2FE4-1D15-7745E3D32F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154E6B-0CBF-0C31-AC05-5AE032E9F4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00E8B9-0D31-5953-0E05-70DAB17194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53CF6-7CE3-4031-A4C7-0B85E586A7B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7456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BAA2A4-BC77-9936-11B6-C38393A120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0793DA-9832-72AF-44C1-9DB1A0442C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829EC7-4476-4503-34BF-8A3CB0F526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9C9FA-C4FA-4F91-BFD4-9FE1332FDD2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29621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F5E9B5-D081-740F-A858-1DBE59BD85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B49015-6112-39D2-75D2-A62AB892F6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5F349C-84CA-E03F-1117-E642E9F8D9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DB87A-6EBC-471E-AA15-9E209FD81BD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16780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608B6A-5D77-EBBB-5E1A-45692DD888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B800BC-E257-AE3D-7B8D-E35E66F2AA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233499-54E6-8A2F-D26E-F3C45885F1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D464B-C8DB-40F8-A03C-08CFA8C1AAD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72060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CD3892-6912-05A8-125D-247470410E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7B7C04-6F39-BC4F-CAE2-A381E545B6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6E9768-96BD-1B5C-4042-7882F2B988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DC2CE-126B-4B3C-9653-F6096E56FCA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2825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AE3EB6F-9806-2D20-9FAF-6B6A845930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8B29515-5036-A1FB-E718-A4AD9541BD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B3D7DE5-6852-0F42-5B6B-E8D04E16AD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4FB29-592B-419D-AF57-A46AC3E0CD4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60014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D7AFCFE-0C0A-D9CD-43B8-A76A0E3371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6D7692-18D4-AB0D-8F81-D7AA2ACD9F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993DA64-68D6-4FD7-F32C-60FDBD25E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73F0F-C132-4241-AEFD-52875BAAF64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1615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75EF4B6-D09F-0CB3-E38B-A7AC1E2FBF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E269F74-D164-26C5-76C1-D4FCAD497A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5515AB1-A25A-7450-87D6-2A31A4DB70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4B606-6249-4CE3-8B7F-F8BE4DC377E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2386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08F907-3A20-951A-709C-FD54EB9525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64E262-143E-3A21-0775-923552CCD1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E125DD-9929-4EAA-5A6C-6161BF5955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1FBB9-DFCB-4908-8494-56B2E96C960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8229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2E5AFC-13BC-F710-9161-21E98DC2C0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98BE86-5506-4A32-3EF0-F458EF3388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35DFAD-E137-B34F-8918-17757AB35C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BA232-2792-466C-96DB-AFF357DEF37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32206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CFA8D13-D3E5-FFA1-F495-AB37734098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56DE85A-137F-8DBB-3367-5D22ED348D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F38D8C6-FDFA-9C8E-8F4A-C2C84F2178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074E65F-1248-16A0-1FE8-2F34023A14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C9FB0B2-25B5-2D20-AA0F-50BF2E75B8D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2BAF9FF-AAA7-4876-818B-2A2DF8B7E13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5.jpeg"/><Relationship Id="rId7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5.jpeg"/><Relationship Id="rId7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5.jpeg"/><Relationship Id="rId7" Type="http://schemas.openxmlformats.org/officeDocument/2006/relationships/image" Target="../media/image31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Videos%20y%20cat&#225;logos/Agrotop%20HiSpeed.mp4" TargetMode="External"/><Relationship Id="rId5" Type="http://schemas.openxmlformats.org/officeDocument/2006/relationships/image" Target="../media/image30.emf"/><Relationship Id="rId10" Type="http://schemas.openxmlformats.org/officeDocument/2006/relationships/image" Target="../media/image34.png"/><Relationship Id="rId4" Type="http://schemas.openxmlformats.org/officeDocument/2006/relationships/image" Target="../media/image3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emf"/><Relationship Id="rId5" Type="http://schemas.openxmlformats.org/officeDocument/2006/relationships/hyperlink" Target="https://www.agleader.com/application/rightspot-agricultural-spray-technology/" TargetMode="Externa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5.jpeg"/><Relationship Id="rId7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hyperlink" Target="http://www.precisionplanting.com/#products/smartfirmer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://www.wintexagro.com/" TargetMode="External"/><Relationship Id="rId18" Type="http://schemas.openxmlformats.org/officeDocument/2006/relationships/image" Target="../media/image12.jpeg"/><Relationship Id="rId3" Type="http://schemas.openxmlformats.org/officeDocument/2006/relationships/image" Target="../media/image5.jpeg"/><Relationship Id="rId7" Type="http://schemas.openxmlformats.org/officeDocument/2006/relationships/hyperlink" Target="http://www.teejet.com/spanish/home.aspx" TargetMode="External"/><Relationship Id="rId12" Type="http://schemas.openxmlformats.org/officeDocument/2006/relationships/image" Target="../media/image9.jpeg"/><Relationship Id="rId17" Type="http://schemas.openxmlformats.org/officeDocument/2006/relationships/hyperlink" Target="http://www.agrotop.com/" TargetMode="External"/><Relationship Id="rId2" Type="http://schemas.openxmlformats.org/officeDocument/2006/relationships/image" Target="../media/image4.jpeg"/><Relationship Id="rId16" Type="http://schemas.openxmlformats.org/officeDocument/2006/relationships/image" Target="../media/image11.jpeg"/><Relationship Id="rId20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hyperlink" Target="http://www.garford.com/" TargetMode="External"/><Relationship Id="rId5" Type="http://schemas.openxmlformats.org/officeDocument/2006/relationships/hyperlink" Target="http://www.agleader.com/" TargetMode="External"/><Relationship Id="rId15" Type="http://schemas.openxmlformats.org/officeDocument/2006/relationships/hyperlink" Target="http://www.martinlishman.com/" TargetMode="External"/><Relationship Id="rId10" Type="http://schemas.openxmlformats.org/officeDocument/2006/relationships/image" Target="../media/image8.jpeg"/><Relationship Id="rId19" Type="http://schemas.openxmlformats.org/officeDocument/2006/relationships/hyperlink" Target="http://www.w-p-t.biz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www.veristech.com/index.aspx" TargetMode="External"/><Relationship Id="rId1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emf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5.jpeg"/><Relationship Id="rId7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jpeg"/><Relationship Id="rId7" Type="http://schemas.openxmlformats.org/officeDocument/2006/relationships/image" Target="../media/image2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fotos recortadas a la medi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4" y="6092824"/>
            <a:ext cx="63722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0" descr="banner azul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 Box 29"/>
          <p:cNvSpPr txBox="1">
            <a:spLocks noChangeArrowheads="1"/>
          </p:cNvSpPr>
          <p:nvPr/>
        </p:nvSpPr>
        <p:spPr bwMode="auto">
          <a:xfrm>
            <a:off x="1415480" y="1479089"/>
            <a:ext cx="9865096" cy="24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3000" b="1" dirty="0">
                <a:solidFill>
                  <a:srgbClr val="002060"/>
                </a:solidFill>
                <a:latin typeface="Tahoma" panose="020B0604030504040204" pitchFamily="34" charset="0"/>
              </a:rPr>
              <a:t>Agricultura de Precisión, innovación en el sector agrario y agroalimentario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altLang="es-ES" sz="2000" b="1" dirty="0">
                <a:solidFill>
                  <a:srgbClr val="002060"/>
                </a:solidFill>
                <a:latin typeface="Tahoma" panose="020B0604030504040204" pitchFamily="34" charset="0"/>
              </a:rPr>
              <a:t>Experiencias en dosificación variable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altLang="es-ES" sz="24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</a:rPr>
              <a:t>“25 años de dosificación variable en España”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altLang="es-ES" b="1" dirty="0">
                <a:solidFill>
                  <a:srgbClr val="002060"/>
                </a:solidFill>
                <a:latin typeface="Tahoma" panose="020B0604030504040204" pitchFamily="34" charset="0"/>
              </a:rPr>
              <a:t>Burgos, 18 de Octubre de 2023</a:t>
            </a:r>
          </a:p>
        </p:txBody>
      </p:sp>
      <p:sp>
        <p:nvSpPr>
          <p:cNvPr id="12" name="Text Box 33">
            <a:extLst>
              <a:ext uri="{FF2B5EF4-FFF2-40B4-BE49-F238E27FC236}">
                <a16:creationId xmlns:a16="http://schemas.microsoft.com/office/drawing/2014/main" id="{60130788-67DF-4A38-B920-1CBD119E1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104" y="4470293"/>
            <a:ext cx="4540196" cy="84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10000"/>
              </a:spcBef>
            </a:pPr>
            <a:r>
              <a:rPr lang="es-ES" altLang="es-ES" sz="1600" b="1" dirty="0"/>
              <a:t>AAMS Ibérica</a:t>
            </a:r>
            <a:endParaRPr lang="es-ES_tradnl" altLang="es-ES" sz="1600" b="1" dirty="0"/>
          </a:p>
          <a:p>
            <a:pPr eaLnBrk="1" hangingPunct="1">
              <a:lnSpc>
                <a:spcPct val="95000"/>
              </a:lnSpc>
              <a:spcBef>
                <a:spcPct val="10000"/>
              </a:spcBef>
            </a:pPr>
            <a:r>
              <a:rPr lang="es-ES_tradnl" altLang="es-ES" sz="1600" b="1" dirty="0"/>
              <a:t>Carlos.Escribano@aams-iberica.com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</a:pPr>
            <a:r>
              <a:rPr lang="es-ES" altLang="es-ES" sz="1600" b="1" dirty="0"/>
              <a:t>28680 San Martín de Valdeiglesias </a:t>
            </a:r>
            <a:r>
              <a:rPr lang="es-ES_tradnl" altLang="es-ES" sz="1600" b="1" dirty="0"/>
              <a:t>(Madrid)</a:t>
            </a:r>
            <a:endParaRPr lang="es-ES" altLang="es-ES" sz="1600" b="1" dirty="0"/>
          </a:p>
        </p:txBody>
      </p:sp>
      <p:sp>
        <p:nvSpPr>
          <p:cNvPr id="13" name="Text Box 33">
            <a:extLst>
              <a:ext uri="{FF2B5EF4-FFF2-40B4-BE49-F238E27FC236}">
                <a16:creationId xmlns:a16="http://schemas.microsoft.com/office/drawing/2014/main" id="{3F2AA58F-CC2D-46DF-8668-A7B7437EA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4470293"/>
            <a:ext cx="3879904" cy="84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10000"/>
              </a:spcBef>
            </a:pPr>
            <a:r>
              <a:rPr lang="es-ES" altLang="es-ES" sz="1600" b="1" dirty="0"/>
              <a:t>Carlos Escribano Villa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</a:pPr>
            <a:r>
              <a:rPr lang="es-ES_tradnl" altLang="es-ES" sz="1600" b="1" dirty="0"/>
              <a:t>Especialista en Agr. de Precisión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</a:pPr>
            <a:r>
              <a:rPr lang="es-ES_tradnl" altLang="es-ES" sz="1600" b="1" dirty="0"/>
              <a:t>Tl.: 91 862 8162 / 605 936 036</a:t>
            </a:r>
          </a:p>
        </p:txBody>
      </p:sp>
      <p:pic>
        <p:nvPicPr>
          <p:cNvPr id="2" name="Imagen 10" descr="Texto&#10;&#10;Descripción generada automáticamente con confianza media">
            <a:extLst>
              <a:ext uri="{FF2B5EF4-FFF2-40B4-BE49-F238E27FC236}">
                <a16:creationId xmlns:a16="http://schemas.microsoft.com/office/drawing/2014/main" id="{4F72A376-CD2C-D2B6-75F8-BC120CD1A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9" t="7991" r="16789" b="13963"/>
          <a:stretch>
            <a:fillRect/>
          </a:stretch>
        </p:blipFill>
        <p:spPr bwMode="auto">
          <a:xfrm>
            <a:off x="119336" y="44624"/>
            <a:ext cx="2808287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anner azul copy">
            <a:extLst>
              <a:ext uri="{FF2B5EF4-FFF2-40B4-BE49-F238E27FC236}">
                <a16:creationId xmlns:a16="http://schemas.microsoft.com/office/drawing/2014/main" id="{AD85BAEE-78E2-A693-D3D4-5ADE884BB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5" name="Group 35">
            <a:extLst>
              <a:ext uri="{FF2B5EF4-FFF2-40B4-BE49-F238E27FC236}">
                <a16:creationId xmlns:a16="http://schemas.microsoft.com/office/drawing/2014/main" id="{E437341C-9121-8EC1-9AF3-DCF4DC9FF31A}"/>
              </a:ext>
            </a:extLst>
          </p:cNvPr>
          <p:cNvGrpSpPr>
            <a:grpSpLocks/>
          </p:cNvGrpSpPr>
          <p:nvPr/>
        </p:nvGrpSpPr>
        <p:grpSpPr bwMode="auto">
          <a:xfrm>
            <a:off x="1" y="6524626"/>
            <a:ext cx="12288688" cy="333375"/>
            <a:chOff x="0" y="4110"/>
            <a:chExt cx="5783" cy="210"/>
          </a:xfrm>
        </p:grpSpPr>
        <p:pic>
          <p:nvPicPr>
            <p:cNvPr id="8202" name="Picture 33" descr="banner azul copy">
              <a:extLst>
                <a:ext uri="{FF2B5EF4-FFF2-40B4-BE49-F238E27FC236}">
                  <a16:creationId xmlns:a16="http://schemas.microsoft.com/office/drawing/2014/main" id="{0ED77BF4-ECC2-BB78-430F-66AA03D21D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10"/>
              <a:ext cx="576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3" name="Text Box 34">
              <a:extLst>
                <a:ext uri="{FF2B5EF4-FFF2-40B4-BE49-F238E27FC236}">
                  <a16:creationId xmlns:a16="http://schemas.microsoft.com/office/drawing/2014/main" id="{247FA505-D9D0-1BA1-78EF-ACC65A56A1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" y="4119"/>
              <a:ext cx="57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s-ES" altLang="es-ES" sz="1200" b="1">
                  <a:solidFill>
                    <a:schemeClr val="bg1"/>
                  </a:solidFill>
                </a:rPr>
                <a:t>AAMS Ibérica </a:t>
              </a:r>
              <a:r>
                <a:rPr lang="es-ES" altLang="es-ES" sz="1200" b="1">
                  <a:solidFill>
                    <a:schemeClr val="bg1"/>
                  </a:solidFill>
                  <a:cs typeface="Arial" panose="020B0604020202020204" pitchFamily="34" charset="0"/>
                </a:rPr>
                <a:t>▪ Alfareros, 4 </a:t>
              </a:r>
              <a:r>
                <a:rPr lang="es-ES" altLang="es-ES" sz="1200" b="1">
                  <a:solidFill>
                    <a:schemeClr val="bg1"/>
                  </a:solidFill>
                </a:rPr>
                <a:t>▪  San Martín de Valdeiglesias ▪  Madrid ▪  Tl. +34 91 862 8162 ▪  www.aams-iberica.com</a:t>
              </a:r>
            </a:p>
          </p:txBody>
        </p:sp>
      </p:grpSp>
      <p:pic>
        <p:nvPicPr>
          <p:cNvPr id="8196" name="Picture 37" descr="fotos recortadas a la medi copy">
            <a:extLst>
              <a:ext uri="{FF2B5EF4-FFF2-40B4-BE49-F238E27FC236}">
                <a16:creationId xmlns:a16="http://schemas.microsoft.com/office/drawing/2014/main" id="{3DC63BF8-59FC-5955-3E9B-0129ED9A7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87913"/>
            <a:ext cx="32766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Imagen 21" descr="Texto&#10;&#10;Descripción generada automáticamente con confianza media">
            <a:extLst>
              <a:ext uri="{FF2B5EF4-FFF2-40B4-BE49-F238E27FC236}">
                <a16:creationId xmlns:a16="http://schemas.microsoft.com/office/drawing/2014/main" id="{B3361FDA-FD5F-49D7-C6BF-9D5A972FA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9" t="7991" r="16789" b="13963"/>
          <a:stretch>
            <a:fillRect/>
          </a:stretch>
        </p:blipFill>
        <p:spPr bwMode="auto">
          <a:xfrm>
            <a:off x="119336" y="44624"/>
            <a:ext cx="28082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4EFDAEE-466C-026C-6C4E-1827E7340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1100335"/>
            <a:ext cx="74888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s-ES" altLang="en-US" sz="2800" dirty="0">
                <a:solidFill>
                  <a:srgbClr val="0070C0"/>
                </a:solidFill>
              </a:rPr>
              <a:t>Premisas para hacer dosificación variable</a:t>
            </a:r>
            <a:endParaRPr lang="es-ES_tradnl" altLang="en-US" sz="2800" dirty="0">
              <a:solidFill>
                <a:srgbClr val="0070C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4065DB4-5F02-C211-E483-3F373547F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3268212"/>
            <a:ext cx="43200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>
              <a:spcBef>
                <a:spcPct val="0"/>
              </a:spcBef>
              <a:buFont typeface="+mj-lt"/>
              <a:buAutoNum type="arabicPeriod" startAt="2"/>
            </a:pPr>
            <a:r>
              <a:rPr lang="es-ES" altLang="en-US" sz="2000" dirty="0"/>
              <a:t>Que sea técnicamente posible</a:t>
            </a:r>
            <a:endParaRPr lang="es-ES_tradnl" altLang="en-US" sz="2000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72E28CE0-1CB9-687D-1ED0-EF8A5525052B}"/>
              </a:ext>
            </a:extLst>
          </p:cNvPr>
          <p:cNvGrpSpPr/>
          <p:nvPr/>
        </p:nvGrpSpPr>
        <p:grpSpPr>
          <a:xfrm>
            <a:off x="911424" y="1778683"/>
            <a:ext cx="7461946" cy="1355378"/>
            <a:chOff x="566438" y="1844824"/>
            <a:chExt cx="7461946" cy="1355378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A32736EA-A487-83B2-6575-995D2AA102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438" y="1844824"/>
              <a:ext cx="432005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514350" indent="-514350">
                <a:spcBef>
                  <a:spcPct val="0"/>
                </a:spcBef>
                <a:buFont typeface="+mj-lt"/>
                <a:buAutoNum type="arabicPeriod"/>
              </a:pPr>
              <a:r>
                <a:rPr lang="es-ES" altLang="en-US" sz="2000" dirty="0">
                  <a:solidFill>
                    <a:schemeClr val="bg1">
                      <a:lumMod val="75000"/>
                    </a:schemeClr>
                  </a:solidFill>
                </a:rPr>
                <a:t>Que exista variabilidad</a:t>
              </a:r>
              <a:endParaRPr lang="es-ES_tradnl" altLang="en-U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313422C9-523A-C3E0-30F4-2DD4F6BFF3D0}"/>
                </a:ext>
              </a:extLst>
            </p:cNvPr>
            <p:cNvSpPr txBox="1"/>
            <p:nvPr/>
          </p:nvSpPr>
          <p:spPr>
            <a:xfrm>
              <a:off x="1331640" y="2276872"/>
              <a:ext cx="66967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chemeClr val="bg1">
                      <a:lumMod val="75000"/>
                    </a:schemeClr>
                  </a:solidFill>
                </a:rPr>
                <a:t>- Mapas de rendimiento</a:t>
              </a:r>
            </a:p>
            <a:p>
              <a:r>
                <a:rPr lang="es-ES" dirty="0">
                  <a:solidFill>
                    <a:schemeClr val="bg1">
                      <a:lumMod val="75000"/>
                    </a:schemeClr>
                  </a:solidFill>
                </a:rPr>
                <a:t>- Mapas de satélites, drones, sensores, …</a:t>
              </a:r>
            </a:p>
            <a:p>
              <a:r>
                <a:rPr lang="es-ES" dirty="0">
                  <a:solidFill>
                    <a:schemeClr val="bg1">
                      <a:lumMod val="75000"/>
                    </a:schemeClr>
                  </a:solidFill>
                </a:rPr>
                <a:t>- </a:t>
              </a:r>
              <a:r>
                <a:rPr lang="es-ES" b="1" dirty="0">
                  <a:solidFill>
                    <a:schemeClr val="bg1">
                      <a:lumMod val="75000"/>
                    </a:schemeClr>
                  </a:solidFill>
                </a:rPr>
                <a:t>Mapas de suelos</a:t>
              </a:r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F6C3174-689E-E14A-7BD9-E272111474DC}"/>
              </a:ext>
            </a:extLst>
          </p:cNvPr>
          <p:cNvSpPr txBox="1"/>
          <p:nvPr/>
        </p:nvSpPr>
        <p:spPr>
          <a:xfrm>
            <a:off x="1415480" y="3743596"/>
            <a:ext cx="103960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Monitor + GPS (?)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600" dirty="0"/>
              <a:t>Monitor que permita trabajar con mapas de aplicación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600" dirty="0"/>
              <a:t>GPS / precisión: EGNOS, GLONASS, Galileo, </a:t>
            </a:r>
            <a:r>
              <a:rPr lang="es-ES" sz="1600" dirty="0" err="1"/>
              <a:t>BeiDou</a:t>
            </a:r>
            <a:r>
              <a:rPr lang="es-ES" sz="1600" dirty="0"/>
              <a:t>, </a:t>
            </a:r>
            <a:r>
              <a:rPr lang="es-ES" sz="1600" dirty="0" err="1"/>
              <a:t>OmniStar</a:t>
            </a:r>
            <a:r>
              <a:rPr lang="es-ES" sz="1600" dirty="0"/>
              <a:t>, TerraStar L, C, X, </a:t>
            </a:r>
            <a:r>
              <a:rPr lang="es-ES" sz="1600" dirty="0" err="1"/>
              <a:t>StarFire</a:t>
            </a:r>
            <a:r>
              <a:rPr lang="es-ES" sz="1600" dirty="0"/>
              <a:t> I, II, III, RTX, RTK,…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Abonadoras</a:t>
            </a:r>
            <a:endParaRPr lang="es-E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Pulverizadores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Sembradoras</a:t>
            </a:r>
            <a:endParaRPr lang="es-ES" sz="1400" b="1" dirty="0"/>
          </a:p>
        </p:txBody>
      </p:sp>
    </p:spTree>
    <p:extLst>
      <p:ext uri="{BB962C8B-B14F-4D97-AF65-F5344CB8AC3E}">
        <p14:creationId xmlns:p14="http://schemas.microsoft.com/office/powerpoint/2010/main" val="2396530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anner azul copy">
            <a:extLst>
              <a:ext uri="{FF2B5EF4-FFF2-40B4-BE49-F238E27FC236}">
                <a16:creationId xmlns:a16="http://schemas.microsoft.com/office/drawing/2014/main" id="{AD85BAEE-78E2-A693-D3D4-5ADE884BB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5" name="Group 35">
            <a:extLst>
              <a:ext uri="{FF2B5EF4-FFF2-40B4-BE49-F238E27FC236}">
                <a16:creationId xmlns:a16="http://schemas.microsoft.com/office/drawing/2014/main" id="{E437341C-9121-8EC1-9AF3-DCF4DC9FF31A}"/>
              </a:ext>
            </a:extLst>
          </p:cNvPr>
          <p:cNvGrpSpPr>
            <a:grpSpLocks/>
          </p:cNvGrpSpPr>
          <p:nvPr/>
        </p:nvGrpSpPr>
        <p:grpSpPr bwMode="auto">
          <a:xfrm>
            <a:off x="0" y="6524626"/>
            <a:ext cx="12288687" cy="333375"/>
            <a:chOff x="0" y="4110"/>
            <a:chExt cx="5783" cy="210"/>
          </a:xfrm>
        </p:grpSpPr>
        <p:pic>
          <p:nvPicPr>
            <p:cNvPr id="8202" name="Picture 33" descr="banner azul copy">
              <a:extLst>
                <a:ext uri="{FF2B5EF4-FFF2-40B4-BE49-F238E27FC236}">
                  <a16:creationId xmlns:a16="http://schemas.microsoft.com/office/drawing/2014/main" id="{0ED77BF4-ECC2-BB78-430F-66AA03D21D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10"/>
              <a:ext cx="576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3" name="Text Box 34">
              <a:extLst>
                <a:ext uri="{FF2B5EF4-FFF2-40B4-BE49-F238E27FC236}">
                  <a16:creationId xmlns:a16="http://schemas.microsoft.com/office/drawing/2014/main" id="{247FA505-D9D0-1BA1-78EF-ACC65A56A1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" y="4119"/>
              <a:ext cx="57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s-ES" altLang="es-ES" sz="1200" b="1">
                  <a:solidFill>
                    <a:schemeClr val="bg1"/>
                  </a:solidFill>
                </a:rPr>
                <a:t>AAMS Ibérica </a:t>
              </a:r>
              <a:r>
                <a:rPr lang="es-ES" altLang="es-ES" sz="1200" b="1">
                  <a:solidFill>
                    <a:schemeClr val="bg1"/>
                  </a:solidFill>
                  <a:cs typeface="Arial" panose="020B0604020202020204" pitchFamily="34" charset="0"/>
                </a:rPr>
                <a:t>▪ Alfareros, 4 </a:t>
              </a:r>
              <a:r>
                <a:rPr lang="es-ES" altLang="es-ES" sz="1200" b="1">
                  <a:solidFill>
                    <a:schemeClr val="bg1"/>
                  </a:solidFill>
                </a:rPr>
                <a:t>▪  San Martín de Valdeiglesias ▪  Madrid ▪  Tl. +34 91 862 8162 ▪  www.aams-iberica.com</a:t>
              </a:r>
            </a:p>
          </p:txBody>
        </p:sp>
      </p:grpSp>
      <p:pic>
        <p:nvPicPr>
          <p:cNvPr id="8196" name="Picture 37" descr="fotos recortadas a la medi copy">
            <a:extLst>
              <a:ext uri="{FF2B5EF4-FFF2-40B4-BE49-F238E27FC236}">
                <a16:creationId xmlns:a16="http://schemas.microsoft.com/office/drawing/2014/main" id="{3DC63BF8-59FC-5955-3E9B-0129ED9A7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80999"/>
            <a:ext cx="32766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Imagen 21" descr="Texto&#10;&#10;Descripción generada automáticamente con confianza media">
            <a:extLst>
              <a:ext uri="{FF2B5EF4-FFF2-40B4-BE49-F238E27FC236}">
                <a16:creationId xmlns:a16="http://schemas.microsoft.com/office/drawing/2014/main" id="{B3361FDA-FD5F-49D7-C6BF-9D5A972FA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9" t="7991" r="16789" b="13963"/>
          <a:stretch>
            <a:fillRect/>
          </a:stretch>
        </p:blipFill>
        <p:spPr bwMode="auto">
          <a:xfrm>
            <a:off x="119336" y="44495"/>
            <a:ext cx="28082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F57AE66-597C-CE61-FD88-42657A06B95E}"/>
              </a:ext>
            </a:extLst>
          </p:cNvPr>
          <p:cNvSpPr txBox="1"/>
          <p:nvPr/>
        </p:nvSpPr>
        <p:spPr>
          <a:xfrm>
            <a:off x="1919537" y="1039998"/>
            <a:ext cx="2520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Abonadoras: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492FF54-B9C3-DCBA-6B17-2CCE05ACC837}"/>
              </a:ext>
            </a:extLst>
          </p:cNvPr>
          <p:cNvSpPr txBox="1"/>
          <p:nvPr/>
        </p:nvSpPr>
        <p:spPr>
          <a:xfrm>
            <a:off x="1886626" y="1556793"/>
            <a:ext cx="8407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err="1"/>
              <a:t>Antigüas</a:t>
            </a:r>
            <a:r>
              <a:rPr lang="es-ES" sz="1600" dirty="0"/>
              <a:t>, sin controlador de dosis: hay que instalar actuadores y sensores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/>
              <a:t>Discos: dificultad en evaluación de distribución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/>
              <a:t>Fondo móvil hidráulico: posible instalación de soluciones en el mercado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4EDFD7A-A7EF-E1D1-5D99-6DAB0CD9E9A4}"/>
              </a:ext>
            </a:extLst>
          </p:cNvPr>
          <p:cNvSpPr txBox="1"/>
          <p:nvPr/>
        </p:nvSpPr>
        <p:spPr>
          <a:xfrm>
            <a:off x="1892183" y="2586699"/>
            <a:ext cx="8407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Con controlador de dosis: exigen conexión compatible con módulos en serie. </a:t>
            </a:r>
          </a:p>
        </p:txBody>
      </p:sp>
      <p:pic>
        <p:nvPicPr>
          <p:cNvPr id="15" name="Imagen 11" descr="Imagen que contiene interior&#10;&#10;Descripción generada con confianza alta">
            <a:extLst>
              <a:ext uri="{FF2B5EF4-FFF2-40B4-BE49-F238E27FC236}">
                <a16:creationId xmlns:a16="http://schemas.microsoft.com/office/drawing/2014/main" id="{C391993A-F51C-180C-F071-E6747D3A1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356" y="2949595"/>
            <a:ext cx="1664647" cy="173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Resultado de imagen de monitor Amatron +">
            <a:extLst>
              <a:ext uri="{FF2B5EF4-FFF2-40B4-BE49-F238E27FC236}">
                <a16:creationId xmlns:a16="http://schemas.microsoft.com/office/drawing/2014/main" id="{38955E1C-343B-6FDC-50FE-C044464A3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7" b="20145"/>
          <a:stretch>
            <a:fillRect/>
          </a:stretch>
        </p:blipFill>
        <p:spPr bwMode="auto">
          <a:xfrm>
            <a:off x="3125046" y="3078281"/>
            <a:ext cx="18478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26DE8213-7B38-8CC3-08E5-ED40ED9E5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0" t="19760" r="27333" b="21021"/>
          <a:stretch>
            <a:fillRect/>
          </a:stretch>
        </p:blipFill>
        <p:spPr bwMode="auto">
          <a:xfrm>
            <a:off x="5879977" y="3429000"/>
            <a:ext cx="692667" cy="9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B12193C2-AB1B-3CE0-4AEC-74CFABBE3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9" t="42564" r="23540" b="43369"/>
          <a:stretch>
            <a:fillRect/>
          </a:stretch>
        </p:blipFill>
        <p:spPr bwMode="auto">
          <a:xfrm rot="10800000">
            <a:off x="5156622" y="3391802"/>
            <a:ext cx="1664647" cy="39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62E92638-CB23-DB70-D9C3-0D612F60FC33}"/>
              </a:ext>
            </a:extLst>
          </p:cNvPr>
          <p:cNvSpPr txBox="1"/>
          <p:nvPr/>
        </p:nvSpPr>
        <p:spPr>
          <a:xfrm>
            <a:off x="2022492" y="5009486"/>
            <a:ext cx="8407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Con ISOBUS: sin problema, directamente con un monitor que sea ISOBUS, y que tenga las claves correspondientes desactivadas </a:t>
            </a:r>
          </a:p>
        </p:txBody>
      </p:sp>
    </p:spTree>
    <p:extLst>
      <p:ext uri="{BB962C8B-B14F-4D97-AF65-F5344CB8AC3E}">
        <p14:creationId xmlns:p14="http://schemas.microsoft.com/office/powerpoint/2010/main" val="3830833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anner azul copy">
            <a:extLst>
              <a:ext uri="{FF2B5EF4-FFF2-40B4-BE49-F238E27FC236}">
                <a16:creationId xmlns:a16="http://schemas.microsoft.com/office/drawing/2014/main" id="{AD85BAEE-78E2-A693-D3D4-5ADE884BB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5" name="Group 35">
            <a:extLst>
              <a:ext uri="{FF2B5EF4-FFF2-40B4-BE49-F238E27FC236}">
                <a16:creationId xmlns:a16="http://schemas.microsoft.com/office/drawing/2014/main" id="{E437341C-9121-8EC1-9AF3-DCF4DC9FF31A}"/>
              </a:ext>
            </a:extLst>
          </p:cNvPr>
          <p:cNvGrpSpPr>
            <a:grpSpLocks/>
          </p:cNvGrpSpPr>
          <p:nvPr/>
        </p:nvGrpSpPr>
        <p:grpSpPr bwMode="auto">
          <a:xfrm>
            <a:off x="0" y="6524626"/>
            <a:ext cx="12288687" cy="333375"/>
            <a:chOff x="0" y="4110"/>
            <a:chExt cx="5783" cy="210"/>
          </a:xfrm>
        </p:grpSpPr>
        <p:pic>
          <p:nvPicPr>
            <p:cNvPr id="8202" name="Picture 33" descr="banner azul copy">
              <a:extLst>
                <a:ext uri="{FF2B5EF4-FFF2-40B4-BE49-F238E27FC236}">
                  <a16:creationId xmlns:a16="http://schemas.microsoft.com/office/drawing/2014/main" id="{0ED77BF4-ECC2-BB78-430F-66AA03D21D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10"/>
              <a:ext cx="576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3" name="Text Box 34">
              <a:extLst>
                <a:ext uri="{FF2B5EF4-FFF2-40B4-BE49-F238E27FC236}">
                  <a16:creationId xmlns:a16="http://schemas.microsoft.com/office/drawing/2014/main" id="{247FA505-D9D0-1BA1-78EF-ACC65A56A1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" y="4119"/>
              <a:ext cx="57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s-ES" altLang="es-ES" sz="1200" b="1">
                  <a:solidFill>
                    <a:schemeClr val="bg1"/>
                  </a:solidFill>
                </a:rPr>
                <a:t>AAMS Ibérica </a:t>
              </a:r>
              <a:r>
                <a:rPr lang="es-ES" altLang="es-ES" sz="1200" b="1">
                  <a:solidFill>
                    <a:schemeClr val="bg1"/>
                  </a:solidFill>
                  <a:cs typeface="Arial" panose="020B0604020202020204" pitchFamily="34" charset="0"/>
                </a:rPr>
                <a:t>▪ Alfareros, 4 </a:t>
              </a:r>
              <a:r>
                <a:rPr lang="es-ES" altLang="es-ES" sz="1200" b="1">
                  <a:solidFill>
                    <a:schemeClr val="bg1"/>
                  </a:solidFill>
                </a:rPr>
                <a:t>▪  San Martín de Valdeiglesias ▪  Madrid ▪  Tl. +34 91 862 8162 ▪  www.aams-iberica.com</a:t>
              </a:r>
            </a:p>
          </p:txBody>
        </p:sp>
      </p:grpSp>
      <p:pic>
        <p:nvPicPr>
          <p:cNvPr id="8196" name="Picture 37" descr="fotos recortadas a la medi copy">
            <a:extLst>
              <a:ext uri="{FF2B5EF4-FFF2-40B4-BE49-F238E27FC236}">
                <a16:creationId xmlns:a16="http://schemas.microsoft.com/office/drawing/2014/main" id="{3DC63BF8-59FC-5955-3E9B-0129ED9A7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00768"/>
            <a:ext cx="32766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Imagen 21" descr="Texto&#10;&#10;Descripción generada automáticamente con confianza media">
            <a:extLst>
              <a:ext uri="{FF2B5EF4-FFF2-40B4-BE49-F238E27FC236}">
                <a16:creationId xmlns:a16="http://schemas.microsoft.com/office/drawing/2014/main" id="{B3361FDA-FD5F-49D7-C6BF-9D5A972FA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9" t="7991" r="16789" b="13963"/>
          <a:stretch>
            <a:fillRect/>
          </a:stretch>
        </p:blipFill>
        <p:spPr bwMode="auto">
          <a:xfrm>
            <a:off x="119857" y="44624"/>
            <a:ext cx="28082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F57AE66-597C-CE61-FD88-42657A06B95E}"/>
              </a:ext>
            </a:extLst>
          </p:cNvPr>
          <p:cNvSpPr txBox="1"/>
          <p:nvPr/>
        </p:nvSpPr>
        <p:spPr>
          <a:xfrm>
            <a:off x="1919538" y="1039998"/>
            <a:ext cx="2160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Pulverizadores: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492FF54-B9C3-DCBA-6B17-2CCE05ACC837}"/>
              </a:ext>
            </a:extLst>
          </p:cNvPr>
          <p:cNvSpPr txBox="1"/>
          <p:nvPr/>
        </p:nvSpPr>
        <p:spPr>
          <a:xfrm>
            <a:off x="1892183" y="2203950"/>
            <a:ext cx="8407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err="1"/>
              <a:t>Antigüos</a:t>
            </a:r>
            <a:r>
              <a:rPr lang="es-ES" sz="1600" dirty="0"/>
              <a:t>, sin controlador de dosis: hay que instalar actuadores y sensores. 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4EDFD7A-A7EF-E1D1-5D99-6DAB0CD9E9A4}"/>
              </a:ext>
            </a:extLst>
          </p:cNvPr>
          <p:cNvSpPr txBox="1"/>
          <p:nvPr/>
        </p:nvSpPr>
        <p:spPr>
          <a:xfrm>
            <a:off x="1919538" y="2705844"/>
            <a:ext cx="8407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Con controlador de dosis: exigen conexión compatible con módulos en serie. </a:t>
            </a:r>
          </a:p>
        </p:txBody>
      </p:sp>
      <p:pic>
        <p:nvPicPr>
          <p:cNvPr id="15" name="Imagen 11" descr="Imagen que contiene interior&#10;&#10;Descripción generada con confianza alta">
            <a:extLst>
              <a:ext uri="{FF2B5EF4-FFF2-40B4-BE49-F238E27FC236}">
                <a16:creationId xmlns:a16="http://schemas.microsoft.com/office/drawing/2014/main" id="{C391993A-F51C-180C-F071-E6747D3A1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80" y="3137288"/>
            <a:ext cx="1664647" cy="173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Resultado de imagen de monitor Amatron +">
            <a:extLst>
              <a:ext uri="{FF2B5EF4-FFF2-40B4-BE49-F238E27FC236}">
                <a16:creationId xmlns:a16="http://schemas.microsoft.com/office/drawing/2014/main" id="{38955E1C-343B-6FDC-50FE-C044464A3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7" b="20145"/>
          <a:stretch>
            <a:fillRect/>
          </a:stretch>
        </p:blipFill>
        <p:spPr bwMode="auto">
          <a:xfrm>
            <a:off x="3056370" y="3265974"/>
            <a:ext cx="18478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26DE8213-7B38-8CC3-08E5-ED40ED9E5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0" t="19760" r="27333" b="21021"/>
          <a:stretch>
            <a:fillRect/>
          </a:stretch>
        </p:blipFill>
        <p:spPr bwMode="auto">
          <a:xfrm>
            <a:off x="5811301" y="3616693"/>
            <a:ext cx="692667" cy="9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B12193C2-AB1B-3CE0-4AEC-74CFABBE3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9" t="42564" r="23540" b="43369"/>
          <a:stretch>
            <a:fillRect/>
          </a:stretch>
        </p:blipFill>
        <p:spPr bwMode="auto">
          <a:xfrm rot="10800000">
            <a:off x="5087946" y="3579495"/>
            <a:ext cx="1664647" cy="39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62E92638-CB23-DB70-D9C3-0D612F60FC33}"/>
              </a:ext>
            </a:extLst>
          </p:cNvPr>
          <p:cNvSpPr txBox="1"/>
          <p:nvPr/>
        </p:nvSpPr>
        <p:spPr>
          <a:xfrm>
            <a:off x="2022492" y="5009486"/>
            <a:ext cx="8407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Con ISOBUS: directamente con un monitor que sea ISOBUS, y que tenga las claves correspondientes desactivadas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A725287-32A1-0BC3-E650-DE66F9AFCA3F}"/>
              </a:ext>
            </a:extLst>
          </p:cNvPr>
          <p:cNvSpPr txBox="1"/>
          <p:nvPr/>
        </p:nvSpPr>
        <p:spPr>
          <a:xfrm>
            <a:off x="1919538" y="1529259"/>
            <a:ext cx="8407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600" dirty="0">
                <a:solidFill>
                  <a:srgbClr val="0070C0"/>
                </a:solidFill>
              </a:rPr>
              <a:t>Electrónicamente posible, aunque sólo se realizará una pulverización adecuada cuando el pulverizador tenga boquillas electrónicas o PWM (muy pocos en el mercado).</a:t>
            </a:r>
          </a:p>
        </p:txBody>
      </p:sp>
    </p:spTree>
    <p:extLst>
      <p:ext uri="{BB962C8B-B14F-4D97-AF65-F5344CB8AC3E}">
        <p14:creationId xmlns:p14="http://schemas.microsoft.com/office/powerpoint/2010/main" val="2265337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 descr="banner azul copy">
            <a:extLst>
              <a:ext uri="{FF2B5EF4-FFF2-40B4-BE49-F238E27FC236}">
                <a16:creationId xmlns:a16="http://schemas.microsoft.com/office/drawing/2014/main" id="{1B7E12C4-4649-A004-B22D-649354C47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563" name="Group 35">
            <a:extLst>
              <a:ext uri="{FF2B5EF4-FFF2-40B4-BE49-F238E27FC236}">
                <a16:creationId xmlns:a16="http://schemas.microsoft.com/office/drawing/2014/main" id="{F0719887-ECCD-F9EA-0D9C-763F50503D65}"/>
              </a:ext>
            </a:extLst>
          </p:cNvPr>
          <p:cNvGrpSpPr>
            <a:grpSpLocks/>
          </p:cNvGrpSpPr>
          <p:nvPr/>
        </p:nvGrpSpPr>
        <p:grpSpPr bwMode="auto">
          <a:xfrm>
            <a:off x="0" y="6524626"/>
            <a:ext cx="12288687" cy="333375"/>
            <a:chOff x="0" y="4110"/>
            <a:chExt cx="5783" cy="210"/>
          </a:xfrm>
        </p:grpSpPr>
        <p:pic>
          <p:nvPicPr>
            <p:cNvPr id="66568" name="Picture 33" descr="banner azul copy">
              <a:extLst>
                <a:ext uri="{FF2B5EF4-FFF2-40B4-BE49-F238E27FC236}">
                  <a16:creationId xmlns:a16="http://schemas.microsoft.com/office/drawing/2014/main" id="{1A67B401-5466-56B3-93C9-BE9F0708F6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10"/>
              <a:ext cx="576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569" name="Text Box 34">
              <a:extLst>
                <a:ext uri="{FF2B5EF4-FFF2-40B4-BE49-F238E27FC236}">
                  <a16:creationId xmlns:a16="http://schemas.microsoft.com/office/drawing/2014/main" id="{60DD3D55-CE09-6009-7265-07AD811A23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" y="4119"/>
              <a:ext cx="57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s-ES" altLang="es-ES" sz="1200" b="1">
                  <a:solidFill>
                    <a:schemeClr val="bg1"/>
                  </a:solidFill>
                </a:rPr>
                <a:t>AAMS Ibérica </a:t>
              </a:r>
              <a:r>
                <a:rPr lang="es-ES" altLang="es-ES" sz="1200" b="1">
                  <a:solidFill>
                    <a:schemeClr val="bg1"/>
                  </a:solidFill>
                  <a:cs typeface="Arial" panose="020B0604020202020204" pitchFamily="34" charset="0"/>
                </a:rPr>
                <a:t>▪ Alfareros, 4 </a:t>
              </a:r>
              <a:r>
                <a:rPr lang="es-ES" altLang="es-ES" sz="1200" b="1">
                  <a:solidFill>
                    <a:schemeClr val="bg1"/>
                  </a:solidFill>
                </a:rPr>
                <a:t>▪  San Martín de Valdeiglesias ▪  Madrid ▪  Tl. +34 91 862 8162 ▪  www.aams-iberica.com</a:t>
              </a:r>
            </a:p>
          </p:txBody>
        </p:sp>
      </p:grpSp>
      <p:pic>
        <p:nvPicPr>
          <p:cNvPr id="66564" name="Picture 37" descr="fotos recortadas a la medi copy">
            <a:extLst>
              <a:ext uri="{FF2B5EF4-FFF2-40B4-BE49-F238E27FC236}">
                <a16:creationId xmlns:a16="http://schemas.microsoft.com/office/drawing/2014/main" id="{D2B1460E-B97C-1AB7-3EC0-3A913B081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00025"/>
            <a:ext cx="32766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Imagen 21" descr="Texto&#10;&#10;Descripción generada automáticamente con confianza media">
            <a:extLst>
              <a:ext uri="{FF2B5EF4-FFF2-40B4-BE49-F238E27FC236}">
                <a16:creationId xmlns:a16="http://schemas.microsoft.com/office/drawing/2014/main" id="{FEB709F6-8994-D644-C0F7-D2B6E1F2C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9" t="7991" r="16789" b="13963"/>
          <a:stretch>
            <a:fillRect/>
          </a:stretch>
        </p:blipFill>
        <p:spPr bwMode="auto">
          <a:xfrm>
            <a:off x="119857" y="44624"/>
            <a:ext cx="28082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Imagen 8">
            <a:extLst>
              <a:ext uri="{FF2B5EF4-FFF2-40B4-BE49-F238E27FC236}">
                <a16:creationId xmlns:a16="http://schemas.microsoft.com/office/drawing/2014/main" id="{944ECF2D-C0E3-4A84-4A61-26A0FD36E0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90"/>
          <a:stretch/>
        </p:blipFill>
        <p:spPr bwMode="auto">
          <a:xfrm>
            <a:off x="1600658" y="1989536"/>
            <a:ext cx="3183290" cy="150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7">
            <a:hlinkClick r:id="rId6" action="ppaction://hlinkfile"/>
            <a:extLst>
              <a:ext uri="{FF2B5EF4-FFF2-40B4-BE49-F238E27FC236}">
                <a16:creationId xmlns:a16="http://schemas.microsoft.com/office/drawing/2014/main" id="{3792BBFD-5A80-C3AA-A4D1-CE7952A7F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255" y="1663977"/>
            <a:ext cx="2325799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 descr="Imagen que contiene reloj, agua, alto, torre&#10;&#10;Descripción generada automáticamente">
            <a:extLst>
              <a:ext uri="{FF2B5EF4-FFF2-40B4-BE49-F238E27FC236}">
                <a16:creationId xmlns:a16="http://schemas.microsoft.com/office/drawing/2014/main" id="{B0A3891E-2E45-D719-2A61-09E67AF5FD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9" r="13056"/>
          <a:stretch/>
        </p:blipFill>
        <p:spPr>
          <a:xfrm rot="16200000">
            <a:off x="8675198" y="1346198"/>
            <a:ext cx="1220865" cy="253613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1C21D80-27D0-C8ED-2F98-7AC44A13E0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91544" y="4113186"/>
            <a:ext cx="3199979" cy="179691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57DAD76-4B37-E1A5-36FD-8E3B6182E3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88249" y="4275765"/>
            <a:ext cx="2868190" cy="159132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B56AA23-8037-106D-E623-54F4918516D5}"/>
              </a:ext>
            </a:extLst>
          </p:cNvPr>
          <p:cNvSpPr txBox="1"/>
          <p:nvPr/>
        </p:nvSpPr>
        <p:spPr>
          <a:xfrm>
            <a:off x="1631504" y="1029154"/>
            <a:ext cx="8407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600" dirty="0">
                <a:solidFill>
                  <a:srgbClr val="0070C0"/>
                </a:solidFill>
              </a:rPr>
              <a:t>Electrónicamente posible, aunque sólo se realizará una pulverización adecuada cuando el pulverizador tenga boquillas electrónicas o PWM (muy pocos en el mercado).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CE851438-E96A-D795-90FA-ACE25AB754C8}"/>
              </a:ext>
            </a:extLst>
          </p:cNvPr>
          <p:cNvGrpSpPr/>
          <p:nvPr/>
        </p:nvGrpSpPr>
        <p:grpSpPr>
          <a:xfrm>
            <a:off x="2207568" y="2996952"/>
            <a:ext cx="1190599" cy="389825"/>
            <a:chOff x="2207568" y="2996952"/>
            <a:chExt cx="1190599" cy="389825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406DA4A7-473F-9845-05EF-E175331B1403}"/>
                </a:ext>
              </a:extLst>
            </p:cNvPr>
            <p:cNvSpPr/>
            <p:nvPr/>
          </p:nvSpPr>
          <p:spPr>
            <a:xfrm>
              <a:off x="3182143" y="3254485"/>
              <a:ext cx="216024" cy="13229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" name="Conector recto de flecha 6">
              <a:extLst>
                <a:ext uri="{FF2B5EF4-FFF2-40B4-BE49-F238E27FC236}">
                  <a16:creationId xmlns:a16="http://schemas.microsoft.com/office/drawing/2014/main" id="{A02EB3C9-8D32-AADD-7B43-1AE6ABC083A8}"/>
                </a:ext>
              </a:extLst>
            </p:cNvPr>
            <p:cNvCxnSpPr/>
            <p:nvPr/>
          </p:nvCxnSpPr>
          <p:spPr>
            <a:xfrm>
              <a:off x="3287688" y="2996952"/>
              <a:ext cx="0" cy="22774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de flecha 7">
              <a:extLst>
                <a:ext uri="{FF2B5EF4-FFF2-40B4-BE49-F238E27FC236}">
                  <a16:creationId xmlns:a16="http://schemas.microsoft.com/office/drawing/2014/main" id="{385CBEC0-66C8-0573-7603-351497AB4CF4}"/>
                </a:ext>
              </a:extLst>
            </p:cNvPr>
            <p:cNvCxnSpPr>
              <a:cxnSpLocks/>
            </p:cNvCxnSpPr>
            <p:nvPr/>
          </p:nvCxnSpPr>
          <p:spPr>
            <a:xfrm>
              <a:off x="2207568" y="3320631"/>
              <a:ext cx="93610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 descr="banner azul copy">
            <a:extLst>
              <a:ext uri="{FF2B5EF4-FFF2-40B4-BE49-F238E27FC236}">
                <a16:creationId xmlns:a16="http://schemas.microsoft.com/office/drawing/2014/main" id="{2594A418-39EF-3BCF-0990-0702968E4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8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8611" name="Group 35">
            <a:extLst>
              <a:ext uri="{FF2B5EF4-FFF2-40B4-BE49-F238E27FC236}">
                <a16:creationId xmlns:a16="http://schemas.microsoft.com/office/drawing/2014/main" id="{D398A3AA-45F8-A806-D988-A02D42672DA6}"/>
              </a:ext>
            </a:extLst>
          </p:cNvPr>
          <p:cNvGrpSpPr>
            <a:grpSpLocks/>
          </p:cNvGrpSpPr>
          <p:nvPr/>
        </p:nvGrpSpPr>
        <p:grpSpPr bwMode="auto">
          <a:xfrm>
            <a:off x="1" y="6524626"/>
            <a:ext cx="12288688" cy="333375"/>
            <a:chOff x="0" y="4110"/>
            <a:chExt cx="5783" cy="210"/>
          </a:xfrm>
        </p:grpSpPr>
        <p:pic>
          <p:nvPicPr>
            <p:cNvPr id="68615" name="Picture 33" descr="banner azul copy">
              <a:extLst>
                <a:ext uri="{FF2B5EF4-FFF2-40B4-BE49-F238E27FC236}">
                  <a16:creationId xmlns:a16="http://schemas.microsoft.com/office/drawing/2014/main" id="{F22D50FB-CA66-6C82-7CA4-F747A4A209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10"/>
              <a:ext cx="576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16" name="Text Box 34">
              <a:extLst>
                <a:ext uri="{FF2B5EF4-FFF2-40B4-BE49-F238E27FC236}">
                  <a16:creationId xmlns:a16="http://schemas.microsoft.com/office/drawing/2014/main" id="{6E9CC803-1B09-7008-B261-372FC2B176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" y="4119"/>
              <a:ext cx="57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s-ES" altLang="es-ES" sz="1200" b="1">
                  <a:solidFill>
                    <a:schemeClr val="bg1"/>
                  </a:solidFill>
                </a:rPr>
                <a:t>AAMS Ibérica </a:t>
              </a:r>
              <a:r>
                <a:rPr lang="es-ES" altLang="es-ES" sz="1200" b="1">
                  <a:solidFill>
                    <a:schemeClr val="bg1"/>
                  </a:solidFill>
                  <a:cs typeface="Arial" panose="020B0604020202020204" pitchFamily="34" charset="0"/>
                </a:rPr>
                <a:t>▪ Alfareros, 4 </a:t>
              </a:r>
              <a:r>
                <a:rPr lang="es-ES" altLang="es-ES" sz="1200" b="1">
                  <a:solidFill>
                    <a:schemeClr val="bg1"/>
                  </a:solidFill>
                </a:rPr>
                <a:t>▪  San Martín de Valdeiglesias ▪  Madrid ▪  Tl. +34 91 862 8162 ▪  www.aams-iberica.com</a:t>
              </a:r>
            </a:p>
          </p:txBody>
        </p:sp>
      </p:grpSp>
      <p:pic>
        <p:nvPicPr>
          <p:cNvPr id="68612" name="Picture 37" descr="fotos recortadas a la medi copy">
            <a:extLst>
              <a:ext uri="{FF2B5EF4-FFF2-40B4-BE49-F238E27FC236}">
                <a16:creationId xmlns:a16="http://schemas.microsoft.com/office/drawing/2014/main" id="{DAD76F00-7C45-5E3C-05CB-C41ED2229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90453"/>
            <a:ext cx="32766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Imagen 21" descr="Texto&#10;&#10;Descripción generada automáticamente con confianza media">
            <a:extLst>
              <a:ext uri="{FF2B5EF4-FFF2-40B4-BE49-F238E27FC236}">
                <a16:creationId xmlns:a16="http://schemas.microsoft.com/office/drawing/2014/main" id="{B0CE295B-AE35-F567-C195-869D6D395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9" t="7991" r="16789" b="13963"/>
          <a:stretch>
            <a:fillRect/>
          </a:stretch>
        </p:blipFill>
        <p:spPr bwMode="auto">
          <a:xfrm>
            <a:off x="119360" y="44624"/>
            <a:ext cx="28082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5501255B-F205-EA3B-F3E1-0F2DDC514726}"/>
              </a:ext>
            </a:extLst>
          </p:cNvPr>
          <p:cNvGrpSpPr/>
          <p:nvPr/>
        </p:nvGrpSpPr>
        <p:grpSpPr>
          <a:xfrm>
            <a:off x="1787426" y="1772816"/>
            <a:ext cx="8640960" cy="720080"/>
            <a:chOff x="323528" y="1772816"/>
            <a:chExt cx="8640960" cy="720080"/>
          </a:xfrm>
        </p:grpSpPr>
        <p:cxnSp>
          <p:nvCxnSpPr>
            <p:cNvPr id="3" name="Conector recto 2">
              <a:extLst>
                <a:ext uri="{FF2B5EF4-FFF2-40B4-BE49-F238E27FC236}">
                  <a16:creationId xmlns:a16="http://schemas.microsoft.com/office/drawing/2014/main" id="{2D268B76-CA01-4B55-1A1D-8E37F9CD14B6}"/>
                </a:ext>
              </a:extLst>
            </p:cNvPr>
            <p:cNvCxnSpPr/>
            <p:nvPr/>
          </p:nvCxnSpPr>
          <p:spPr>
            <a:xfrm>
              <a:off x="2051720" y="1772816"/>
              <a:ext cx="0" cy="72008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Conector recto 3">
              <a:extLst>
                <a:ext uri="{FF2B5EF4-FFF2-40B4-BE49-F238E27FC236}">
                  <a16:creationId xmlns:a16="http://schemas.microsoft.com/office/drawing/2014/main" id="{88651977-40B4-C8A0-B80C-E95AD913E2BC}"/>
                </a:ext>
              </a:extLst>
            </p:cNvPr>
            <p:cNvCxnSpPr/>
            <p:nvPr/>
          </p:nvCxnSpPr>
          <p:spPr>
            <a:xfrm>
              <a:off x="2915816" y="1772816"/>
              <a:ext cx="0" cy="72008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1B72347C-A2D4-F793-DD82-7B260BA57FD1}"/>
                </a:ext>
              </a:extLst>
            </p:cNvPr>
            <p:cNvCxnSpPr/>
            <p:nvPr/>
          </p:nvCxnSpPr>
          <p:spPr>
            <a:xfrm>
              <a:off x="3779912" y="1772816"/>
              <a:ext cx="0" cy="72008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B9C375C4-3ADD-CAB2-E8CF-AA9A9E2C7013}"/>
                </a:ext>
              </a:extLst>
            </p:cNvPr>
            <p:cNvCxnSpPr/>
            <p:nvPr/>
          </p:nvCxnSpPr>
          <p:spPr>
            <a:xfrm>
              <a:off x="4644008" y="1772816"/>
              <a:ext cx="0" cy="72008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A073EE1E-73F1-9200-DCED-8E9C98591D13}"/>
                </a:ext>
              </a:extLst>
            </p:cNvPr>
            <p:cNvCxnSpPr/>
            <p:nvPr/>
          </p:nvCxnSpPr>
          <p:spPr>
            <a:xfrm>
              <a:off x="5508104" y="1772816"/>
              <a:ext cx="0" cy="72008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77A9212E-550E-8B01-690E-EA4E884BFFC0}"/>
                </a:ext>
              </a:extLst>
            </p:cNvPr>
            <p:cNvCxnSpPr/>
            <p:nvPr/>
          </p:nvCxnSpPr>
          <p:spPr>
            <a:xfrm>
              <a:off x="6372200" y="1772816"/>
              <a:ext cx="0" cy="72008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412B99CF-18DC-919F-6557-0A5EC4104621}"/>
                </a:ext>
              </a:extLst>
            </p:cNvPr>
            <p:cNvCxnSpPr/>
            <p:nvPr/>
          </p:nvCxnSpPr>
          <p:spPr>
            <a:xfrm>
              <a:off x="7236296" y="1772816"/>
              <a:ext cx="0" cy="72008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6334AE6E-93C5-5520-1D11-3A4310A0E763}"/>
                </a:ext>
              </a:extLst>
            </p:cNvPr>
            <p:cNvCxnSpPr/>
            <p:nvPr/>
          </p:nvCxnSpPr>
          <p:spPr>
            <a:xfrm>
              <a:off x="8100392" y="1772816"/>
              <a:ext cx="0" cy="72008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749D0972-9DD0-7104-6AA6-FE8B9FE4183F}"/>
                </a:ext>
              </a:extLst>
            </p:cNvPr>
            <p:cNvGrpSpPr/>
            <p:nvPr/>
          </p:nvGrpSpPr>
          <p:grpSpPr>
            <a:xfrm>
              <a:off x="323528" y="1772816"/>
              <a:ext cx="8640960" cy="720080"/>
              <a:chOff x="323528" y="1988840"/>
              <a:chExt cx="8640960" cy="720080"/>
            </a:xfrm>
          </p:grpSpPr>
          <p:cxnSp>
            <p:nvCxnSpPr>
              <p:cNvPr id="13" name="Conector: angular 12">
                <a:extLst>
                  <a:ext uri="{FF2B5EF4-FFF2-40B4-BE49-F238E27FC236}">
                    <a16:creationId xmlns:a16="http://schemas.microsoft.com/office/drawing/2014/main" id="{F13E0C01-AF44-1415-E7D6-8F8163FAA995}"/>
                  </a:ext>
                </a:extLst>
              </p:cNvPr>
              <p:cNvCxnSpPr/>
              <p:nvPr/>
            </p:nvCxnSpPr>
            <p:spPr>
              <a:xfrm>
                <a:off x="323528" y="1988840"/>
                <a:ext cx="864096" cy="720080"/>
              </a:xfrm>
              <a:prstGeom prst="bentConnector3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ector recto 13">
                <a:extLst>
                  <a:ext uri="{FF2B5EF4-FFF2-40B4-BE49-F238E27FC236}">
                    <a16:creationId xmlns:a16="http://schemas.microsoft.com/office/drawing/2014/main" id="{F83A19F2-AA28-2086-07EB-1FBD6001C1CF}"/>
                  </a:ext>
                </a:extLst>
              </p:cNvPr>
              <p:cNvCxnSpPr/>
              <p:nvPr/>
            </p:nvCxnSpPr>
            <p:spPr>
              <a:xfrm>
                <a:off x="1187624" y="1988840"/>
                <a:ext cx="0" cy="72008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: angular 14">
                <a:extLst>
                  <a:ext uri="{FF2B5EF4-FFF2-40B4-BE49-F238E27FC236}">
                    <a16:creationId xmlns:a16="http://schemas.microsoft.com/office/drawing/2014/main" id="{DAB9D1D7-B019-CB18-07FE-35A25A4589F7}"/>
                  </a:ext>
                </a:extLst>
              </p:cNvPr>
              <p:cNvCxnSpPr/>
              <p:nvPr/>
            </p:nvCxnSpPr>
            <p:spPr>
              <a:xfrm>
                <a:off x="1187624" y="1988840"/>
                <a:ext cx="864096" cy="720080"/>
              </a:xfrm>
              <a:prstGeom prst="bentConnector3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ector: angular 15">
                <a:extLst>
                  <a:ext uri="{FF2B5EF4-FFF2-40B4-BE49-F238E27FC236}">
                    <a16:creationId xmlns:a16="http://schemas.microsoft.com/office/drawing/2014/main" id="{FF945A28-680A-DD41-37FF-F636205885A7}"/>
                  </a:ext>
                </a:extLst>
              </p:cNvPr>
              <p:cNvCxnSpPr/>
              <p:nvPr/>
            </p:nvCxnSpPr>
            <p:spPr>
              <a:xfrm>
                <a:off x="2051720" y="1988840"/>
                <a:ext cx="864096" cy="720080"/>
              </a:xfrm>
              <a:prstGeom prst="bentConnector3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ector: angular 16">
                <a:extLst>
                  <a:ext uri="{FF2B5EF4-FFF2-40B4-BE49-F238E27FC236}">
                    <a16:creationId xmlns:a16="http://schemas.microsoft.com/office/drawing/2014/main" id="{075893B7-B2D1-283D-4A94-695B3B9C16BE}"/>
                  </a:ext>
                </a:extLst>
              </p:cNvPr>
              <p:cNvCxnSpPr/>
              <p:nvPr/>
            </p:nvCxnSpPr>
            <p:spPr>
              <a:xfrm>
                <a:off x="2915816" y="1988840"/>
                <a:ext cx="864096" cy="720080"/>
              </a:xfrm>
              <a:prstGeom prst="bentConnector3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: angular 17">
                <a:extLst>
                  <a:ext uri="{FF2B5EF4-FFF2-40B4-BE49-F238E27FC236}">
                    <a16:creationId xmlns:a16="http://schemas.microsoft.com/office/drawing/2014/main" id="{B1485955-47A1-8C82-992E-1F4989BA9C40}"/>
                  </a:ext>
                </a:extLst>
              </p:cNvPr>
              <p:cNvCxnSpPr/>
              <p:nvPr/>
            </p:nvCxnSpPr>
            <p:spPr>
              <a:xfrm>
                <a:off x="3779912" y="1988840"/>
                <a:ext cx="864096" cy="720080"/>
              </a:xfrm>
              <a:prstGeom prst="bentConnector3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ector: angular 18">
                <a:extLst>
                  <a:ext uri="{FF2B5EF4-FFF2-40B4-BE49-F238E27FC236}">
                    <a16:creationId xmlns:a16="http://schemas.microsoft.com/office/drawing/2014/main" id="{4A40E163-8CA6-3772-9A16-824A6B80D309}"/>
                  </a:ext>
                </a:extLst>
              </p:cNvPr>
              <p:cNvCxnSpPr/>
              <p:nvPr/>
            </p:nvCxnSpPr>
            <p:spPr>
              <a:xfrm>
                <a:off x="4644008" y="1988840"/>
                <a:ext cx="864096" cy="720080"/>
              </a:xfrm>
              <a:prstGeom prst="bentConnector3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: angular 19">
                <a:extLst>
                  <a:ext uri="{FF2B5EF4-FFF2-40B4-BE49-F238E27FC236}">
                    <a16:creationId xmlns:a16="http://schemas.microsoft.com/office/drawing/2014/main" id="{3AC60984-4F2A-45AA-BE0F-D3D6167EE966}"/>
                  </a:ext>
                </a:extLst>
              </p:cNvPr>
              <p:cNvCxnSpPr/>
              <p:nvPr/>
            </p:nvCxnSpPr>
            <p:spPr>
              <a:xfrm>
                <a:off x="5508104" y="1988840"/>
                <a:ext cx="864096" cy="720080"/>
              </a:xfrm>
              <a:prstGeom prst="bentConnector3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ector: angular 20">
                <a:extLst>
                  <a:ext uri="{FF2B5EF4-FFF2-40B4-BE49-F238E27FC236}">
                    <a16:creationId xmlns:a16="http://schemas.microsoft.com/office/drawing/2014/main" id="{CB98B8A9-158E-C098-CD52-1EC5B573CA23}"/>
                  </a:ext>
                </a:extLst>
              </p:cNvPr>
              <p:cNvCxnSpPr/>
              <p:nvPr/>
            </p:nvCxnSpPr>
            <p:spPr>
              <a:xfrm>
                <a:off x="6372200" y="1988840"/>
                <a:ext cx="864096" cy="720080"/>
              </a:xfrm>
              <a:prstGeom prst="bentConnector3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ector: angular 21">
                <a:extLst>
                  <a:ext uri="{FF2B5EF4-FFF2-40B4-BE49-F238E27FC236}">
                    <a16:creationId xmlns:a16="http://schemas.microsoft.com/office/drawing/2014/main" id="{F44E021D-FE8B-EF84-5539-BB69ED3B2D57}"/>
                  </a:ext>
                </a:extLst>
              </p:cNvPr>
              <p:cNvCxnSpPr/>
              <p:nvPr/>
            </p:nvCxnSpPr>
            <p:spPr>
              <a:xfrm>
                <a:off x="7236296" y="1988840"/>
                <a:ext cx="864096" cy="720080"/>
              </a:xfrm>
              <a:prstGeom prst="bentConnector3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ector: angular 22">
                <a:extLst>
                  <a:ext uri="{FF2B5EF4-FFF2-40B4-BE49-F238E27FC236}">
                    <a16:creationId xmlns:a16="http://schemas.microsoft.com/office/drawing/2014/main" id="{9C0AEF87-18D1-0E07-27C5-A0BD3438781E}"/>
                  </a:ext>
                </a:extLst>
              </p:cNvPr>
              <p:cNvCxnSpPr/>
              <p:nvPr/>
            </p:nvCxnSpPr>
            <p:spPr>
              <a:xfrm>
                <a:off x="8100392" y="1988840"/>
                <a:ext cx="864096" cy="720080"/>
              </a:xfrm>
              <a:prstGeom prst="bentConnector3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4FCF3177-603B-9048-86FF-724EFE535042}"/>
                </a:ext>
              </a:extLst>
            </p:cNvPr>
            <p:cNvCxnSpPr/>
            <p:nvPr/>
          </p:nvCxnSpPr>
          <p:spPr>
            <a:xfrm>
              <a:off x="8964488" y="1772816"/>
              <a:ext cx="0" cy="72008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22B53A5-C50F-4C1E-61CB-6E9E67B8B175}"/>
              </a:ext>
            </a:extLst>
          </p:cNvPr>
          <p:cNvSpPr txBox="1"/>
          <p:nvPr/>
        </p:nvSpPr>
        <p:spPr>
          <a:xfrm>
            <a:off x="1775520" y="1213381"/>
            <a:ext cx="7719154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/>
              <a:t>Ejemplo 1: frecuencia 10 Hz y 50% de dosis nominal (apertura)</a:t>
            </a:r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1DA74430-7AB5-E1B6-47C0-44E0E4A4584D}"/>
              </a:ext>
            </a:extLst>
          </p:cNvPr>
          <p:cNvCxnSpPr/>
          <p:nvPr/>
        </p:nvCxnSpPr>
        <p:spPr>
          <a:xfrm>
            <a:off x="1787426" y="2996952"/>
            <a:ext cx="8640960" cy="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2C1B10C3-5BD0-2728-500B-11AA2469A1FB}"/>
              </a:ext>
            </a:extLst>
          </p:cNvPr>
          <p:cNvSpPr txBox="1"/>
          <p:nvPr/>
        </p:nvSpPr>
        <p:spPr>
          <a:xfrm>
            <a:off x="4955778" y="2996952"/>
            <a:ext cx="237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Tiempo: 1 segundo</a:t>
            </a: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2E99C120-F1DB-4144-9CC3-4ECE48A08398}"/>
              </a:ext>
            </a:extLst>
          </p:cNvPr>
          <p:cNvGrpSpPr/>
          <p:nvPr/>
        </p:nvGrpSpPr>
        <p:grpSpPr>
          <a:xfrm>
            <a:off x="1787426" y="4157066"/>
            <a:ext cx="8640960" cy="728684"/>
            <a:chOff x="323528" y="3424698"/>
            <a:chExt cx="8640960" cy="728684"/>
          </a:xfrm>
        </p:grpSpPr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BAB0F199-15C2-4F7B-485F-762EB61D543F}"/>
                </a:ext>
              </a:extLst>
            </p:cNvPr>
            <p:cNvGrpSpPr/>
            <p:nvPr/>
          </p:nvGrpSpPr>
          <p:grpSpPr>
            <a:xfrm>
              <a:off x="323528" y="3424698"/>
              <a:ext cx="864095" cy="724382"/>
              <a:chOff x="323528" y="3424698"/>
              <a:chExt cx="864095" cy="724382"/>
            </a:xfrm>
          </p:grpSpPr>
          <p:grpSp>
            <p:nvGrpSpPr>
              <p:cNvPr id="68633" name="Grupo 68632">
                <a:extLst>
                  <a:ext uri="{FF2B5EF4-FFF2-40B4-BE49-F238E27FC236}">
                    <a16:creationId xmlns:a16="http://schemas.microsoft.com/office/drawing/2014/main" id="{44E04D31-DE4C-315C-743C-755C3060E210}"/>
                  </a:ext>
                </a:extLst>
              </p:cNvPr>
              <p:cNvGrpSpPr/>
              <p:nvPr/>
            </p:nvGrpSpPr>
            <p:grpSpPr>
              <a:xfrm>
                <a:off x="323528" y="3424698"/>
                <a:ext cx="864095" cy="724382"/>
                <a:chOff x="323528" y="1988840"/>
                <a:chExt cx="864095" cy="724382"/>
              </a:xfrm>
            </p:grpSpPr>
            <p:cxnSp>
              <p:nvCxnSpPr>
                <p:cNvPr id="68635" name="Conector recto 68634">
                  <a:extLst>
                    <a:ext uri="{FF2B5EF4-FFF2-40B4-BE49-F238E27FC236}">
                      <a16:creationId xmlns:a16="http://schemas.microsoft.com/office/drawing/2014/main" id="{03C61F0D-DD70-A19F-ED26-0E7B5DDD27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3528" y="1988840"/>
                  <a:ext cx="716070" cy="0"/>
                </a:xfrm>
                <a:prstGeom prst="line">
                  <a:avLst/>
                </a:prstGeom>
                <a:ln w="2222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636" name="Conector recto 68635">
                  <a:extLst>
                    <a:ext uri="{FF2B5EF4-FFF2-40B4-BE49-F238E27FC236}">
                      <a16:creationId xmlns:a16="http://schemas.microsoft.com/office/drawing/2014/main" id="{A3C5E45B-147E-1D82-D8C0-D0E2534EFFC3}"/>
                    </a:ext>
                  </a:extLst>
                </p:cNvPr>
                <p:cNvCxnSpPr/>
                <p:nvPr/>
              </p:nvCxnSpPr>
              <p:spPr>
                <a:xfrm>
                  <a:off x="1043608" y="1988840"/>
                  <a:ext cx="0" cy="720080"/>
                </a:xfrm>
                <a:prstGeom prst="line">
                  <a:avLst/>
                </a:prstGeom>
                <a:ln w="2222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637" name="Conector recto 68636">
                  <a:extLst>
                    <a:ext uri="{FF2B5EF4-FFF2-40B4-BE49-F238E27FC236}">
                      <a16:creationId xmlns:a16="http://schemas.microsoft.com/office/drawing/2014/main" id="{6E4F331A-050F-9188-6548-670BA72B59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39598" y="2708920"/>
                  <a:ext cx="148025" cy="4302"/>
                </a:xfrm>
                <a:prstGeom prst="line">
                  <a:avLst/>
                </a:prstGeom>
                <a:ln w="2222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8634" name="Conector recto 68633">
                <a:extLst>
                  <a:ext uri="{FF2B5EF4-FFF2-40B4-BE49-F238E27FC236}">
                    <a16:creationId xmlns:a16="http://schemas.microsoft.com/office/drawing/2014/main" id="{5130EDA1-2A8A-4F14-0B7B-1967B44C6B70}"/>
                  </a:ext>
                </a:extLst>
              </p:cNvPr>
              <p:cNvCxnSpPr/>
              <p:nvPr/>
            </p:nvCxnSpPr>
            <p:spPr>
              <a:xfrm flipV="1">
                <a:off x="1187623" y="3429000"/>
                <a:ext cx="0" cy="715778"/>
              </a:xfrm>
              <a:prstGeom prst="line">
                <a:avLst/>
              </a:prstGeom>
              <a:ln w="222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8CDE08D8-2AB7-47F3-BD3A-1590E9EE3F42}"/>
                </a:ext>
              </a:extLst>
            </p:cNvPr>
            <p:cNvGrpSpPr/>
            <p:nvPr/>
          </p:nvGrpSpPr>
          <p:grpSpPr>
            <a:xfrm>
              <a:off x="1187624" y="3429000"/>
              <a:ext cx="864095" cy="724382"/>
              <a:chOff x="323528" y="3424698"/>
              <a:chExt cx="864095" cy="724382"/>
            </a:xfrm>
          </p:grpSpPr>
          <p:grpSp>
            <p:nvGrpSpPr>
              <p:cNvPr id="68628" name="Grupo 68627">
                <a:extLst>
                  <a:ext uri="{FF2B5EF4-FFF2-40B4-BE49-F238E27FC236}">
                    <a16:creationId xmlns:a16="http://schemas.microsoft.com/office/drawing/2014/main" id="{04811836-0715-8758-6D9C-3C84ECB8A284}"/>
                  </a:ext>
                </a:extLst>
              </p:cNvPr>
              <p:cNvGrpSpPr/>
              <p:nvPr/>
            </p:nvGrpSpPr>
            <p:grpSpPr>
              <a:xfrm>
                <a:off x="323528" y="3424698"/>
                <a:ext cx="864095" cy="724382"/>
                <a:chOff x="323528" y="1988840"/>
                <a:chExt cx="864095" cy="724382"/>
              </a:xfrm>
            </p:grpSpPr>
            <p:cxnSp>
              <p:nvCxnSpPr>
                <p:cNvPr id="68630" name="Conector recto 68629">
                  <a:extLst>
                    <a:ext uri="{FF2B5EF4-FFF2-40B4-BE49-F238E27FC236}">
                      <a16:creationId xmlns:a16="http://schemas.microsoft.com/office/drawing/2014/main" id="{EEEC44DB-61D6-55E4-93CE-DED681D4BA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3528" y="1988840"/>
                  <a:ext cx="716070" cy="0"/>
                </a:xfrm>
                <a:prstGeom prst="line">
                  <a:avLst/>
                </a:prstGeom>
                <a:ln w="2222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631" name="Conector recto 68630">
                  <a:extLst>
                    <a:ext uri="{FF2B5EF4-FFF2-40B4-BE49-F238E27FC236}">
                      <a16:creationId xmlns:a16="http://schemas.microsoft.com/office/drawing/2014/main" id="{653796DF-DA4F-126C-6B9B-174AFEBA803F}"/>
                    </a:ext>
                  </a:extLst>
                </p:cNvPr>
                <p:cNvCxnSpPr/>
                <p:nvPr/>
              </p:nvCxnSpPr>
              <p:spPr>
                <a:xfrm>
                  <a:off x="1043608" y="1988840"/>
                  <a:ext cx="0" cy="720080"/>
                </a:xfrm>
                <a:prstGeom prst="line">
                  <a:avLst/>
                </a:prstGeom>
                <a:ln w="2222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632" name="Conector recto 68631">
                  <a:extLst>
                    <a:ext uri="{FF2B5EF4-FFF2-40B4-BE49-F238E27FC236}">
                      <a16:creationId xmlns:a16="http://schemas.microsoft.com/office/drawing/2014/main" id="{4ED0F16A-30E6-FDB7-4898-B401CF3197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39598" y="2708920"/>
                  <a:ext cx="148025" cy="4302"/>
                </a:xfrm>
                <a:prstGeom prst="line">
                  <a:avLst/>
                </a:prstGeom>
                <a:ln w="2222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8629" name="Conector recto 68628">
                <a:extLst>
                  <a:ext uri="{FF2B5EF4-FFF2-40B4-BE49-F238E27FC236}">
                    <a16:creationId xmlns:a16="http://schemas.microsoft.com/office/drawing/2014/main" id="{88DE33E0-AF31-7639-C07D-B665BBB3497D}"/>
                  </a:ext>
                </a:extLst>
              </p:cNvPr>
              <p:cNvCxnSpPr/>
              <p:nvPr/>
            </p:nvCxnSpPr>
            <p:spPr>
              <a:xfrm flipV="1">
                <a:off x="1187623" y="3429000"/>
                <a:ext cx="0" cy="715778"/>
              </a:xfrm>
              <a:prstGeom prst="line">
                <a:avLst/>
              </a:prstGeom>
              <a:ln w="222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1776A73D-4821-71FD-201B-D071FE8461FE}"/>
                </a:ext>
              </a:extLst>
            </p:cNvPr>
            <p:cNvGrpSpPr/>
            <p:nvPr/>
          </p:nvGrpSpPr>
          <p:grpSpPr>
            <a:xfrm>
              <a:off x="2051720" y="3429000"/>
              <a:ext cx="864095" cy="724382"/>
              <a:chOff x="323528" y="3424698"/>
              <a:chExt cx="864095" cy="724382"/>
            </a:xfrm>
          </p:grpSpPr>
          <p:grpSp>
            <p:nvGrpSpPr>
              <p:cNvPr id="68623" name="Grupo 68622">
                <a:extLst>
                  <a:ext uri="{FF2B5EF4-FFF2-40B4-BE49-F238E27FC236}">
                    <a16:creationId xmlns:a16="http://schemas.microsoft.com/office/drawing/2014/main" id="{52B9E661-3767-46BC-296B-36DC0DB055C7}"/>
                  </a:ext>
                </a:extLst>
              </p:cNvPr>
              <p:cNvGrpSpPr/>
              <p:nvPr/>
            </p:nvGrpSpPr>
            <p:grpSpPr>
              <a:xfrm>
                <a:off x="323528" y="3424698"/>
                <a:ext cx="864095" cy="724382"/>
                <a:chOff x="323528" y="1988840"/>
                <a:chExt cx="864095" cy="724382"/>
              </a:xfrm>
            </p:grpSpPr>
            <p:cxnSp>
              <p:nvCxnSpPr>
                <p:cNvPr id="68625" name="Conector recto 68624">
                  <a:extLst>
                    <a:ext uri="{FF2B5EF4-FFF2-40B4-BE49-F238E27FC236}">
                      <a16:creationId xmlns:a16="http://schemas.microsoft.com/office/drawing/2014/main" id="{B130C13C-0926-DBCA-6F73-2FD29AF387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3528" y="1988840"/>
                  <a:ext cx="716070" cy="0"/>
                </a:xfrm>
                <a:prstGeom prst="line">
                  <a:avLst/>
                </a:prstGeom>
                <a:ln w="2222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626" name="Conector recto 68625">
                  <a:extLst>
                    <a:ext uri="{FF2B5EF4-FFF2-40B4-BE49-F238E27FC236}">
                      <a16:creationId xmlns:a16="http://schemas.microsoft.com/office/drawing/2014/main" id="{61C4CCC9-998B-C240-3BFE-168B82450107}"/>
                    </a:ext>
                  </a:extLst>
                </p:cNvPr>
                <p:cNvCxnSpPr/>
                <p:nvPr/>
              </p:nvCxnSpPr>
              <p:spPr>
                <a:xfrm>
                  <a:off x="1043608" y="1988840"/>
                  <a:ext cx="0" cy="720080"/>
                </a:xfrm>
                <a:prstGeom prst="line">
                  <a:avLst/>
                </a:prstGeom>
                <a:ln w="2222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627" name="Conector recto 68626">
                  <a:extLst>
                    <a:ext uri="{FF2B5EF4-FFF2-40B4-BE49-F238E27FC236}">
                      <a16:creationId xmlns:a16="http://schemas.microsoft.com/office/drawing/2014/main" id="{1D03B783-BC99-DD1B-B0A3-86B41A1F4D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39598" y="2708920"/>
                  <a:ext cx="148025" cy="4302"/>
                </a:xfrm>
                <a:prstGeom prst="line">
                  <a:avLst/>
                </a:prstGeom>
                <a:ln w="2222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8624" name="Conector recto 68623">
                <a:extLst>
                  <a:ext uri="{FF2B5EF4-FFF2-40B4-BE49-F238E27FC236}">
                    <a16:creationId xmlns:a16="http://schemas.microsoft.com/office/drawing/2014/main" id="{518E0229-5C13-8039-92C5-B9DDD4484FB1}"/>
                  </a:ext>
                </a:extLst>
              </p:cNvPr>
              <p:cNvCxnSpPr/>
              <p:nvPr/>
            </p:nvCxnSpPr>
            <p:spPr>
              <a:xfrm flipV="1">
                <a:off x="1187623" y="3429000"/>
                <a:ext cx="0" cy="715778"/>
              </a:xfrm>
              <a:prstGeom prst="line">
                <a:avLst/>
              </a:prstGeom>
              <a:ln w="222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D1A7FA81-5799-1402-8B81-CA53440F32B7}"/>
                </a:ext>
              </a:extLst>
            </p:cNvPr>
            <p:cNvGrpSpPr/>
            <p:nvPr/>
          </p:nvGrpSpPr>
          <p:grpSpPr>
            <a:xfrm>
              <a:off x="2915816" y="3429000"/>
              <a:ext cx="864095" cy="724382"/>
              <a:chOff x="323528" y="3424698"/>
              <a:chExt cx="864095" cy="724382"/>
            </a:xfrm>
          </p:grpSpPr>
          <p:grpSp>
            <p:nvGrpSpPr>
              <p:cNvPr id="68618" name="Grupo 68617">
                <a:extLst>
                  <a:ext uri="{FF2B5EF4-FFF2-40B4-BE49-F238E27FC236}">
                    <a16:creationId xmlns:a16="http://schemas.microsoft.com/office/drawing/2014/main" id="{39132FB4-9DA8-9AE5-171D-0E3E2BB727BA}"/>
                  </a:ext>
                </a:extLst>
              </p:cNvPr>
              <p:cNvGrpSpPr/>
              <p:nvPr/>
            </p:nvGrpSpPr>
            <p:grpSpPr>
              <a:xfrm>
                <a:off x="323528" y="3424698"/>
                <a:ext cx="864095" cy="724382"/>
                <a:chOff x="323528" y="1988840"/>
                <a:chExt cx="864095" cy="724382"/>
              </a:xfrm>
            </p:grpSpPr>
            <p:cxnSp>
              <p:nvCxnSpPr>
                <p:cNvPr id="68620" name="Conector recto 68619">
                  <a:extLst>
                    <a:ext uri="{FF2B5EF4-FFF2-40B4-BE49-F238E27FC236}">
                      <a16:creationId xmlns:a16="http://schemas.microsoft.com/office/drawing/2014/main" id="{3281EEE5-8085-D57A-2F8D-96ABF53000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3528" y="1988840"/>
                  <a:ext cx="716070" cy="0"/>
                </a:xfrm>
                <a:prstGeom prst="line">
                  <a:avLst/>
                </a:prstGeom>
                <a:ln w="2222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621" name="Conector recto 68620">
                  <a:extLst>
                    <a:ext uri="{FF2B5EF4-FFF2-40B4-BE49-F238E27FC236}">
                      <a16:creationId xmlns:a16="http://schemas.microsoft.com/office/drawing/2014/main" id="{39C8A7C0-B999-1600-3E22-8823BFEA0899}"/>
                    </a:ext>
                  </a:extLst>
                </p:cNvPr>
                <p:cNvCxnSpPr/>
                <p:nvPr/>
              </p:nvCxnSpPr>
              <p:spPr>
                <a:xfrm>
                  <a:off x="1043608" y="1988840"/>
                  <a:ext cx="0" cy="720080"/>
                </a:xfrm>
                <a:prstGeom prst="line">
                  <a:avLst/>
                </a:prstGeom>
                <a:ln w="2222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622" name="Conector recto 68621">
                  <a:extLst>
                    <a:ext uri="{FF2B5EF4-FFF2-40B4-BE49-F238E27FC236}">
                      <a16:creationId xmlns:a16="http://schemas.microsoft.com/office/drawing/2014/main" id="{F312E1C6-E040-A328-8031-7BB08C63A1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39598" y="2708920"/>
                  <a:ext cx="148025" cy="4302"/>
                </a:xfrm>
                <a:prstGeom prst="line">
                  <a:avLst/>
                </a:prstGeom>
                <a:ln w="2222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8619" name="Conector recto 68618">
                <a:extLst>
                  <a:ext uri="{FF2B5EF4-FFF2-40B4-BE49-F238E27FC236}">
                    <a16:creationId xmlns:a16="http://schemas.microsoft.com/office/drawing/2014/main" id="{A1E90232-C4E6-F5D4-8B49-B2690018B945}"/>
                  </a:ext>
                </a:extLst>
              </p:cNvPr>
              <p:cNvCxnSpPr/>
              <p:nvPr/>
            </p:nvCxnSpPr>
            <p:spPr>
              <a:xfrm flipV="1">
                <a:off x="1187623" y="3429000"/>
                <a:ext cx="0" cy="715778"/>
              </a:xfrm>
              <a:prstGeom prst="line">
                <a:avLst/>
              </a:prstGeom>
              <a:ln w="222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C4588C21-CDE7-C4D9-6D89-66C26C5FF296}"/>
                </a:ext>
              </a:extLst>
            </p:cNvPr>
            <p:cNvGrpSpPr/>
            <p:nvPr/>
          </p:nvGrpSpPr>
          <p:grpSpPr>
            <a:xfrm>
              <a:off x="3779912" y="3424698"/>
              <a:ext cx="864095" cy="724382"/>
              <a:chOff x="323528" y="3424698"/>
              <a:chExt cx="864095" cy="724382"/>
            </a:xfrm>
          </p:grpSpPr>
          <p:grpSp>
            <p:nvGrpSpPr>
              <p:cNvPr id="63" name="Grupo 62">
                <a:extLst>
                  <a:ext uri="{FF2B5EF4-FFF2-40B4-BE49-F238E27FC236}">
                    <a16:creationId xmlns:a16="http://schemas.microsoft.com/office/drawing/2014/main" id="{9D5E9C09-271D-6814-AC92-DD92BBF7962A}"/>
                  </a:ext>
                </a:extLst>
              </p:cNvPr>
              <p:cNvGrpSpPr/>
              <p:nvPr/>
            </p:nvGrpSpPr>
            <p:grpSpPr>
              <a:xfrm>
                <a:off x="323528" y="3424698"/>
                <a:ext cx="864095" cy="724382"/>
                <a:chOff x="323528" y="1988840"/>
                <a:chExt cx="864095" cy="724382"/>
              </a:xfrm>
            </p:grpSpPr>
            <p:cxnSp>
              <p:nvCxnSpPr>
                <p:cNvPr id="68609" name="Conector recto 68608">
                  <a:extLst>
                    <a:ext uri="{FF2B5EF4-FFF2-40B4-BE49-F238E27FC236}">
                      <a16:creationId xmlns:a16="http://schemas.microsoft.com/office/drawing/2014/main" id="{03DAEFE1-3477-AC90-EA2D-1A01974423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3528" y="1988840"/>
                  <a:ext cx="716070" cy="0"/>
                </a:xfrm>
                <a:prstGeom prst="line">
                  <a:avLst/>
                </a:prstGeom>
                <a:ln w="2222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614" name="Conector recto 68613">
                  <a:extLst>
                    <a:ext uri="{FF2B5EF4-FFF2-40B4-BE49-F238E27FC236}">
                      <a16:creationId xmlns:a16="http://schemas.microsoft.com/office/drawing/2014/main" id="{104089A6-820F-E9B3-D0F7-5422F75D450D}"/>
                    </a:ext>
                  </a:extLst>
                </p:cNvPr>
                <p:cNvCxnSpPr/>
                <p:nvPr/>
              </p:nvCxnSpPr>
              <p:spPr>
                <a:xfrm>
                  <a:off x="1043608" y="1988840"/>
                  <a:ext cx="0" cy="720080"/>
                </a:xfrm>
                <a:prstGeom prst="line">
                  <a:avLst/>
                </a:prstGeom>
                <a:ln w="2222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617" name="Conector recto 68616">
                  <a:extLst>
                    <a:ext uri="{FF2B5EF4-FFF2-40B4-BE49-F238E27FC236}">
                      <a16:creationId xmlns:a16="http://schemas.microsoft.com/office/drawing/2014/main" id="{73D49AF0-C5E3-88EE-046F-438A0348F4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39598" y="2708920"/>
                  <a:ext cx="148025" cy="4302"/>
                </a:xfrm>
                <a:prstGeom prst="line">
                  <a:avLst/>
                </a:prstGeom>
                <a:ln w="2222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8608" name="Conector recto 68607">
                <a:extLst>
                  <a:ext uri="{FF2B5EF4-FFF2-40B4-BE49-F238E27FC236}">
                    <a16:creationId xmlns:a16="http://schemas.microsoft.com/office/drawing/2014/main" id="{711F6F89-2D9D-FE10-99C8-8200AA0A6279}"/>
                  </a:ext>
                </a:extLst>
              </p:cNvPr>
              <p:cNvCxnSpPr/>
              <p:nvPr/>
            </p:nvCxnSpPr>
            <p:spPr>
              <a:xfrm flipV="1">
                <a:off x="1187623" y="3429000"/>
                <a:ext cx="0" cy="715778"/>
              </a:xfrm>
              <a:prstGeom prst="line">
                <a:avLst/>
              </a:prstGeom>
              <a:ln w="222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F5156B6D-C576-2611-22C1-24CC7E6C5B04}"/>
                </a:ext>
              </a:extLst>
            </p:cNvPr>
            <p:cNvGrpSpPr/>
            <p:nvPr/>
          </p:nvGrpSpPr>
          <p:grpSpPr>
            <a:xfrm>
              <a:off x="4644008" y="3429000"/>
              <a:ext cx="864095" cy="724382"/>
              <a:chOff x="323528" y="3424698"/>
              <a:chExt cx="864095" cy="724382"/>
            </a:xfrm>
          </p:grpSpPr>
          <p:grpSp>
            <p:nvGrpSpPr>
              <p:cNvPr id="58" name="Grupo 57">
                <a:extLst>
                  <a:ext uri="{FF2B5EF4-FFF2-40B4-BE49-F238E27FC236}">
                    <a16:creationId xmlns:a16="http://schemas.microsoft.com/office/drawing/2014/main" id="{4D902CB2-D4CF-C498-7EA1-74BCDFCB5B3F}"/>
                  </a:ext>
                </a:extLst>
              </p:cNvPr>
              <p:cNvGrpSpPr/>
              <p:nvPr/>
            </p:nvGrpSpPr>
            <p:grpSpPr>
              <a:xfrm>
                <a:off x="323528" y="3424698"/>
                <a:ext cx="864095" cy="724382"/>
                <a:chOff x="323528" y="1988840"/>
                <a:chExt cx="864095" cy="724382"/>
              </a:xfrm>
            </p:grpSpPr>
            <p:cxnSp>
              <p:nvCxnSpPr>
                <p:cNvPr id="60" name="Conector recto 59">
                  <a:extLst>
                    <a:ext uri="{FF2B5EF4-FFF2-40B4-BE49-F238E27FC236}">
                      <a16:creationId xmlns:a16="http://schemas.microsoft.com/office/drawing/2014/main" id="{5D83E449-222B-62D9-32C4-1189FC84D5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3528" y="1988840"/>
                  <a:ext cx="716070" cy="0"/>
                </a:xfrm>
                <a:prstGeom prst="line">
                  <a:avLst/>
                </a:prstGeom>
                <a:ln w="2222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Conector recto 60">
                  <a:extLst>
                    <a:ext uri="{FF2B5EF4-FFF2-40B4-BE49-F238E27FC236}">
                      <a16:creationId xmlns:a16="http://schemas.microsoft.com/office/drawing/2014/main" id="{9651EF72-228F-6BDB-3F0C-FF202FD29DA2}"/>
                    </a:ext>
                  </a:extLst>
                </p:cNvPr>
                <p:cNvCxnSpPr/>
                <p:nvPr/>
              </p:nvCxnSpPr>
              <p:spPr>
                <a:xfrm>
                  <a:off x="1043608" y="1988840"/>
                  <a:ext cx="0" cy="720080"/>
                </a:xfrm>
                <a:prstGeom prst="line">
                  <a:avLst/>
                </a:prstGeom>
                <a:ln w="2222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Conector recto 61">
                  <a:extLst>
                    <a:ext uri="{FF2B5EF4-FFF2-40B4-BE49-F238E27FC236}">
                      <a16:creationId xmlns:a16="http://schemas.microsoft.com/office/drawing/2014/main" id="{A56545B7-1F6A-3BC4-636F-856A826DB9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39598" y="2708920"/>
                  <a:ext cx="148025" cy="4302"/>
                </a:xfrm>
                <a:prstGeom prst="line">
                  <a:avLst/>
                </a:prstGeom>
                <a:ln w="2222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9" name="Conector recto 58">
                <a:extLst>
                  <a:ext uri="{FF2B5EF4-FFF2-40B4-BE49-F238E27FC236}">
                    <a16:creationId xmlns:a16="http://schemas.microsoft.com/office/drawing/2014/main" id="{2FC65102-EFD4-8DAE-902B-75C832E14609}"/>
                  </a:ext>
                </a:extLst>
              </p:cNvPr>
              <p:cNvCxnSpPr/>
              <p:nvPr/>
            </p:nvCxnSpPr>
            <p:spPr>
              <a:xfrm flipV="1">
                <a:off x="1187623" y="3429000"/>
                <a:ext cx="0" cy="715778"/>
              </a:xfrm>
              <a:prstGeom prst="line">
                <a:avLst/>
              </a:prstGeom>
              <a:ln w="222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DF1CD5BE-D0CB-02A5-EE9A-117FF05AC7DF}"/>
                </a:ext>
              </a:extLst>
            </p:cNvPr>
            <p:cNvGrpSpPr/>
            <p:nvPr/>
          </p:nvGrpSpPr>
          <p:grpSpPr>
            <a:xfrm>
              <a:off x="5508104" y="3429000"/>
              <a:ext cx="864095" cy="724382"/>
              <a:chOff x="323528" y="3424698"/>
              <a:chExt cx="864095" cy="724382"/>
            </a:xfrm>
          </p:grpSpPr>
          <p:grpSp>
            <p:nvGrpSpPr>
              <p:cNvPr id="53" name="Grupo 52">
                <a:extLst>
                  <a:ext uri="{FF2B5EF4-FFF2-40B4-BE49-F238E27FC236}">
                    <a16:creationId xmlns:a16="http://schemas.microsoft.com/office/drawing/2014/main" id="{02329AF4-4B6D-27AC-D9FB-EA709D0A54C2}"/>
                  </a:ext>
                </a:extLst>
              </p:cNvPr>
              <p:cNvGrpSpPr/>
              <p:nvPr/>
            </p:nvGrpSpPr>
            <p:grpSpPr>
              <a:xfrm>
                <a:off x="323528" y="3424698"/>
                <a:ext cx="864095" cy="724382"/>
                <a:chOff x="323528" y="1988840"/>
                <a:chExt cx="864095" cy="724382"/>
              </a:xfrm>
            </p:grpSpPr>
            <p:cxnSp>
              <p:nvCxnSpPr>
                <p:cNvPr id="55" name="Conector recto 54">
                  <a:extLst>
                    <a:ext uri="{FF2B5EF4-FFF2-40B4-BE49-F238E27FC236}">
                      <a16:creationId xmlns:a16="http://schemas.microsoft.com/office/drawing/2014/main" id="{88F9CAEB-83B0-7BAD-8B33-E67AF7493A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3528" y="1988840"/>
                  <a:ext cx="716070" cy="0"/>
                </a:xfrm>
                <a:prstGeom prst="line">
                  <a:avLst/>
                </a:prstGeom>
                <a:ln w="2222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ector recto 55">
                  <a:extLst>
                    <a:ext uri="{FF2B5EF4-FFF2-40B4-BE49-F238E27FC236}">
                      <a16:creationId xmlns:a16="http://schemas.microsoft.com/office/drawing/2014/main" id="{45F02A31-8BCD-15D2-EB20-2D9EC4E29F23}"/>
                    </a:ext>
                  </a:extLst>
                </p:cNvPr>
                <p:cNvCxnSpPr/>
                <p:nvPr/>
              </p:nvCxnSpPr>
              <p:spPr>
                <a:xfrm>
                  <a:off x="1043608" y="1988840"/>
                  <a:ext cx="0" cy="720080"/>
                </a:xfrm>
                <a:prstGeom prst="line">
                  <a:avLst/>
                </a:prstGeom>
                <a:ln w="2222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ector recto 56">
                  <a:extLst>
                    <a:ext uri="{FF2B5EF4-FFF2-40B4-BE49-F238E27FC236}">
                      <a16:creationId xmlns:a16="http://schemas.microsoft.com/office/drawing/2014/main" id="{55F03C53-CF21-B667-6D48-8FF0FC093D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39598" y="2708920"/>
                  <a:ext cx="148025" cy="4302"/>
                </a:xfrm>
                <a:prstGeom prst="line">
                  <a:avLst/>
                </a:prstGeom>
                <a:ln w="2222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4" name="Conector recto 53">
                <a:extLst>
                  <a:ext uri="{FF2B5EF4-FFF2-40B4-BE49-F238E27FC236}">
                    <a16:creationId xmlns:a16="http://schemas.microsoft.com/office/drawing/2014/main" id="{78526834-B688-9182-D8FC-5B01E95F357A}"/>
                  </a:ext>
                </a:extLst>
              </p:cNvPr>
              <p:cNvCxnSpPr/>
              <p:nvPr/>
            </p:nvCxnSpPr>
            <p:spPr>
              <a:xfrm flipV="1">
                <a:off x="1187623" y="3429000"/>
                <a:ext cx="0" cy="715778"/>
              </a:xfrm>
              <a:prstGeom prst="line">
                <a:avLst/>
              </a:prstGeom>
              <a:ln w="222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4FEE0448-D0CB-4449-08E1-052AEB7D9118}"/>
                </a:ext>
              </a:extLst>
            </p:cNvPr>
            <p:cNvGrpSpPr/>
            <p:nvPr/>
          </p:nvGrpSpPr>
          <p:grpSpPr>
            <a:xfrm>
              <a:off x="6372201" y="3424698"/>
              <a:ext cx="864095" cy="724382"/>
              <a:chOff x="323528" y="3424698"/>
              <a:chExt cx="864095" cy="724382"/>
            </a:xfrm>
          </p:grpSpPr>
          <p:grpSp>
            <p:nvGrpSpPr>
              <p:cNvPr id="48" name="Grupo 47">
                <a:extLst>
                  <a:ext uri="{FF2B5EF4-FFF2-40B4-BE49-F238E27FC236}">
                    <a16:creationId xmlns:a16="http://schemas.microsoft.com/office/drawing/2014/main" id="{968ECE98-B196-4610-1CA5-8478C196794C}"/>
                  </a:ext>
                </a:extLst>
              </p:cNvPr>
              <p:cNvGrpSpPr/>
              <p:nvPr/>
            </p:nvGrpSpPr>
            <p:grpSpPr>
              <a:xfrm>
                <a:off x="323528" y="3424698"/>
                <a:ext cx="864095" cy="724382"/>
                <a:chOff x="323528" y="1988840"/>
                <a:chExt cx="864095" cy="724382"/>
              </a:xfrm>
            </p:grpSpPr>
            <p:cxnSp>
              <p:nvCxnSpPr>
                <p:cNvPr id="50" name="Conector recto 49">
                  <a:extLst>
                    <a:ext uri="{FF2B5EF4-FFF2-40B4-BE49-F238E27FC236}">
                      <a16:creationId xmlns:a16="http://schemas.microsoft.com/office/drawing/2014/main" id="{AAF57206-F128-C22C-8E02-22048AE833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3528" y="1988840"/>
                  <a:ext cx="716070" cy="0"/>
                </a:xfrm>
                <a:prstGeom prst="line">
                  <a:avLst/>
                </a:prstGeom>
                <a:ln w="2222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ector recto 50">
                  <a:extLst>
                    <a:ext uri="{FF2B5EF4-FFF2-40B4-BE49-F238E27FC236}">
                      <a16:creationId xmlns:a16="http://schemas.microsoft.com/office/drawing/2014/main" id="{9DF0F7A4-6C7D-F672-2CB9-34FD88B5F75B}"/>
                    </a:ext>
                  </a:extLst>
                </p:cNvPr>
                <p:cNvCxnSpPr/>
                <p:nvPr/>
              </p:nvCxnSpPr>
              <p:spPr>
                <a:xfrm>
                  <a:off x="1043608" y="1988840"/>
                  <a:ext cx="0" cy="720080"/>
                </a:xfrm>
                <a:prstGeom prst="line">
                  <a:avLst/>
                </a:prstGeom>
                <a:ln w="2222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Conector recto 51">
                  <a:extLst>
                    <a:ext uri="{FF2B5EF4-FFF2-40B4-BE49-F238E27FC236}">
                      <a16:creationId xmlns:a16="http://schemas.microsoft.com/office/drawing/2014/main" id="{2585395F-1C5E-8EAD-05B3-EF07895E61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39598" y="2708920"/>
                  <a:ext cx="148025" cy="4302"/>
                </a:xfrm>
                <a:prstGeom prst="line">
                  <a:avLst/>
                </a:prstGeom>
                <a:ln w="2222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Conector recto 48">
                <a:extLst>
                  <a:ext uri="{FF2B5EF4-FFF2-40B4-BE49-F238E27FC236}">
                    <a16:creationId xmlns:a16="http://schemas.microsoft.com/office/drawing/2014/main" id="{6E435871-CAFD-4F82-BB7F-9532AA295E51}"/>
                  </a:ext>
                </a:extLst>
              </p:cNvPr>
              <p:cNvCxnSpPr/>
              <p:nvPr/>
            </p:nvCxnSpPr>
            <p:spPr>
              <a:xfrm flipV="1">
                <a:off x="1187623" y="3429000"/>
                <a:ext cx="0" cy="715778"/>
              </a:xfrm>
              <a:prstGeom prst="line">
                <a:avLst/>
              </a:prstGeom>
              <a:ln w="222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0530839E-DB0C-0B44-9626-B0F00C4FA3C0}"/>
                </a:ext>
              </a:extLst>
            </p:cNvPr>
            <p:cNvGrpSpPr/>
            <p:nvPr/>
          </p:nvGrpSpPr>
          <p:grpSpPr>
            <a:xfrm>
              <a:off x="7236297" y="3424698"/>
              <a:ext cx="864095" cy="724382"/>
              <a:chOff x="323528" y="3424698"/>
              <a:chExt cx="864095" cy="724382"/>
            </a:xfrm>
          </p:grpSpPr>
          <p:grpSp>
            <p:nvGrpSpPr>
              <p:cNvPr id="43" name="Grupo 42">
                <a:extLst>
                  <a:ext uri="{FF2B5EF4-FFF2-40B4-BE49-F238E27FC236}">
                    <a16:creationId xmlns:a16="http://schemas.microsoft.com/office/drawing/2014/main" id="{6C50DE78-25BD-4F88-DD53-D9310FBF6495}"/>
                  </a:ext>
                </a:extLst>
              </p:cNvPr>
              <p:cNvGrpSpPr/>
              <p:nvPr/>
            </p:nvGrpSpPr>
            <p:grpSpPr>
              <a:xfrm>
                <a:off x="323528" y="3424698"/>
                <a:ext cx="864095" cy="724382"/>
                <a:chOff x="323528" y="1988840"/>
                <a:chExt cx="864095" cy="724382"/>
              </a:xfrm>
            </p:grpSpPr>
            <p:cxnSp>
              <p:nvCxnSpPr>
                <p:cNvPr id="45" name="Conector recto 44">
                  <a:extLst>
                    <a:ext uri="{FF2B5EF4-FFF2-40B4-BE49-F238E27FC236}">
                      <a16:creationId xmlns:a16="http://schemas.microsoft.com/office/drawing/2014/main" id="{236D6D15-F380-3517-93CD-0824FC516F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3528" y="1988840"/>
                  <a:ext cx="716070" cy="0"/>
                </a:xfrm>
                <a:prstGeom prst="line">
                  <a:avLst/>
                </a:prstGeom>
                <a:ln w="2222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ector recto 45">
                  <a:extLst>
                    <a:ext uri="{FF2B5EF4-FFF2-40B4-BE49-F238E27FC236}">
                      <a16:creationId xmlns:a16="http://schemas.microsoft.com/office/drawing/2014/main" id="{59DBE52E-FE76-58E3-5700-467A87E6D901}"/>
                    </a:ext>
                  </a:extLst>
                </p:cNvPr>
                <p:cNvCxnSpPr/>
                <p:nvPr/>
              </p:nvCxnSpPr>
              <p:spPr>
                <a:xfrm>
                  <a:off x="1043608" y="1988840"/>
                  <a:ext cx="0" cy="720080"/>
                </a:xfrm>
                <a:prstGeom prst="line">
                  <a:avLst/>
                </a:prstGeom>
                <a:ln w="2222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ector recto 46">
                  <a:extLst>
                    <a:ext uri="{FF2B5EF4-FFF2-40B4-BE49-F238E27FC236}">
                      <a16:creationId xmlns:a16="http://schemas.microsoft.com/office/drawing/2014/main" id="{CBB5122C-9F4A-7772-D258-547882D72D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39598" y="2708920"/>
                  <a:ext cx="148025" cy="4302"/>
                </a:xfrm>
                <a:prstGeom prst="line">
                  <a:avLst/>
                </a:prstGeom>
                <a:ln w="2222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Conector recto 43">
                <a:extLst>
                  <a:ext uri="{FF2B5EF4-FFF2-40B4-BE49-F238E27FC236}">
                    <a16:creationId xmlns:a16="http://schemas.microsoft.com/office/drawing/2014/main" id="{CE590EC7-5CA5-2A10-AAC7-00CE364A5924}"/>
                  </a:ext>
                </a:extLst>
              </p:cNvPr>
              <p:cNvCxnSpPr/>
              <p:nvPr/>
            </p:nvCxnSpPr>
            <p:spPr>
              <a:xfrm flipV="1">
                <a:off x="1187623" y="3429000"/>
                <a:ext cx="0" cy="715778"/>
              </a:xfrm>
              <a:prstGeom prst="line">
                <a:avLst/>
              </a:prstGeom>
              <a:ln w="222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B20DABBB-41EF-0457-3859-B4640912DF66}"/>
                </a:ext>
              </a:extLst>
            </p:cNvPr>
            <p:cNvGrpSpPr/>
            <p:nvPr/>
          </p:nvGrpSpPr>
          <p:grpSpPr>
            <a:xfrm>
              <a:off x="8100393" y="3429000"/>
              <a:ext cx="864095" cy="724382"/>
              <a:chOff x="323528" y="3424698"/>
              <a:chExt cx="864095" cy="724382"/>
            </a:xfrm>
          </p:grpSpPr>
          <p:grpSp>
            <p:nvGrpSpPr>
              <p:cNvPr id="38" name="Grupo 37">
                <a:extLst>
                  <a:ext uri="{FF2B5EF4-FFF2-40B4-BE49-F238E27FC236}">
                    <a16:creationId xmlns:a16="http://schemas.microsoft.com/office/drawing/2014/main" id="{D490ECFB-32C7-6D53-A2F1-4C36FBB47245}"/>
                  </a:ext>
                </a:extLst>
              </p:cNvPr>
              <p:cNvGrpSpPr/>
              <p:nvPr/>
            </p:nvGrpSpPr>
            <p:grpSpPr>
              <a:xfrm>
                <a:off x="323528" y="3424698"/>
                <a:ext cx="864095" cy="724382"/>
                <a:chOff x="323528" y="1988840"/>
                <a:chExt cx="864095" cy="724382"/>
              </a:xfrm>
            </p:grpSpPr>
            <p:cxnSp>
              <p:nvCxnSpPr>
                <p:cNvPr id="40" name="Conector recto 39">
                  <a:extLst>
                    <a:ext uri="{FF2B5EF4-FFF2-40B4-BE49-F238E27FC236}">
                      <a16:creationId xmlns:a16="http://schemas.microsoft.com/office/drawing/2014/main" id="{806899FA-5F16-6215-D86C-318CA398B5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3528" y="1988840"/>
                  <a:ext cx="716070" cy="0"/>
                </a:xfrm>
                <a:prstGeom prst="line">
                  <a:avLst/>
                </a:prstGeom>
                <a:ln w="2222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ector recto 40">
                  <a:extLst>
                    <a:ext uri="{FF2B5EF4-FFF2-40B4-BE49-F238E27FC236}">
                      <a16:creationId xmlns:a16="http://schemas.microsoft.com/office/drawing/2014/main" id="{7FDDC19D-652D-D9DE-8C1D-C47C28577A0F}"/>
                    </a:ext>
                  </a:extLst>
                </p:cNvPr>
                <p:cNvCxnSpPr/>
                <p:nvPr/>
              </p:nvCxnSpPr>
              <p:spPr>
                <a:xfrm>
                  <a:off x="1043608" y="1988840"/>
                  <a:ext cx="0" cy="720080"/>
                </a:xfrm>
                <a:prstGeom prst="line">
                  <a:avLst/>
                </a:prstGeom>
                <a:ln w="2222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Conector recto 41">
                  <a:extLst>
                    <a:ext uri="{FF2B5EF4-FFF2-40B4-BE49-F238E27FC236}">
                      <a16:creationId xmlns:a16="http://schemas.microsoft.com/office/drawing/2014/main" id="{0072113A-5867-65CF-DC23-1C59EC81AF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39598" y="2708920"/>
                  <a:ext cx="148025" cy="4302"/>
                </a:xfrm>
                <a:prstGeom prst="line">
                  <a:avLst/>
                </a:prstGeom>
                <a:ln w="2222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9" name="Conector recto 38">
                <a:extLst>
                  <a:ext uri="{FF2B5EF4-FFF2-40B4-BE49-F238E27FC236}">
                    <a16:creationId xmlns:a16="http://schemas.microsoft.com/office/drawing/2014/main" id="{54FE6298-0B92-AA0F-9C0F-FA7D5CCEC600}"/>
                  </a:ext>
                </a:extLst>
              </p:cNvPr>
              <p:cNvCxnSpPr/>
              <p:nvPr/>
            </p:nvCxnSpPr>
            <p:spPr>
              <a:xfrm flipV="1">
                <a:off x="1187623" y="3429000"/>
                <a:ext cx="0" cy="715778"/>
              </a:xfrm>
              <a:prstGeom prst="line">
                <a:avLst/>
              </a:prstGeom>
              <a:ln w="222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8638" name="CuadroTexto 68637">
            <a:extLst>
              <a:ext uri="{FF2B5EF4-FFF2-40B4-BE49-F238E27FC236}">
                <a16:creationId xmlns:a16="http://schemas.microsoft.com/office/drawing/2014/main" id="{5716BF1F-83E2-A6D6-6192-840766DE92EC}"/>
              </a:ext>
            </a:extLst>
          </p:cNvPr>
          <p:cNvSpPr txBox="1"/>
          <p:nvPr/>
        </p:nvSpPr>
        <p:spPr>
          <a:xfrm>
            <a:off x="1787426" y="3701520"/>
            <a:ext cx="7719154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/>
              <a:t>Ejemplo 2: frecuencia 10 Hz y 80% de dosis nominal (apertura)</a:t>
            </a:r>
          </a:p>
        </p:txBody>
      </p:sp>
      <p:grpSp>
        <p:nvGrpSpPr>
          <p:cNvPr id="68639" name="Grupo 68638">
            <a:extLst>
              <a:ext uri="{FF2B5EF4-FFF2-40B4-BE49-F238E27FC236}">
                <a16:creationId xmlns:a16="http://schemas.microsoft.com/office/drawing/2014/main" id="{FEAAAA19-C36B-AEA4-87F8-37E5F06BDF45}"/>
              </a:ext>
            </a:extLst>
          </p:cNvPr>
          <p:cNvGrpSpPr/>
          <p:nvPr/>
        </p:nvGrpSpPr>
        <p:grpSpPr>
          <a:xfrm rot="10800000">
            <a:off x="1931442" y="5594329"/>
            <a:ext cx="8640960" cy="728684"/>
            <a:chOff x="323528" y="3424698"/>
            <a:chExt cx="8640960" cy="728684"/>
          </a:xfrm>
        </p:grpSpPr>
        <p:grpSp>
          <p:nvGrpSpPr>
            <p:cNvPr id="68640" name="Grupo 68639">
              <a:extLst>
                <a:ext uri="{FF2B5EF4-FFF2-40B4-BE49-F238E27FC236}">
                  <a16:creationId xmlns:a16="http://schemas.microsoft.com/office/drawing/2014/main" id="{820CDCD6-2E1A-E7D3-D838-3C6270F287EE}"/>
                </a:ext>
              </a:extLst>
            </p:cNvPr>
            <p:cNvGrpSpPr/>
            <p:nvPr/>
          </p:nvGrpSpPr>
          <p:grpSpPr>
            <a:xfrm>
              <a:off x="323528" y="3424698"/>
              <a:ext cx="864095" cy="724382"/>
              <a:chOff x="323528" y="3424698"/>
              <a:chExt cx="864095" cy="724382"/>
            </a:xfrm>
          </p:grpSpPr>
          <p:grpSp>
            <p:nvGrpSpPr>
              <p:cNvPr id="68695" name="Grupo 68694">
                <a:extLst>
                  <a:ext uri="{FF2B5EF4-FFF2-40B4-BE49-F238E27FC236}">
                    <a16:creationId xmlns:a16="http://schemas.microsoft.com/office/drawing/2014/main" id="{AC35AB8B-068B-C9BA-FECB-7B5DF5668E24}"/>
                  </a:ext>
                </a:extLst>
              </p:cNvPr>
              <p:cNvGrpSpPr/>
              <p:nvPr/>
            </p:nvGrpSpPr>
            <p:grpSpPr>
              <a:xfrm>
                <a:off x="323528" y="3424698"/>
                <a:ext cx="864095" cy="724382"/>
                <a:chOff x="323528" y="1988840"/>
                <a:chExt cx="864095" cy="724382"/>
              </a:xfrm>
            </p:grpSpPr>
            <p:cxnSp>
              <p:nvCxnSpPr>
                <p:cNvPr id="68697" name="Conector recto 68696">
                  <a:extLst>
                    <a:ext uri="{FF2B5EF4-FFF2-40B4-BE49-F238E27FC236}">
                      <a16:creationId xmlns:a16="http://schemas.microsoft.com/office/drawing/2014/main" id="{E4DBA6B8-D1B1-ED0B-2E33-18466B294F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3528" y="1988840"/>
                  <a:ext cx="716070" cy="0"/>
                </a:xfrm>
                <a:prstGeom prst="line">
                  <a:avLst/>
                </a:prstGeom>
                <a:ln w="2222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698" name="Conector recto 68697">
                  <a:extLst>
                    <a:ext uri="{FF2B5EF4-FFF2-40B4-BE49-F238E27FC236}">
                      <a16:creationId xmlns:a16="http://schemas.microsoft.com/office/drawing/2014/main" id="{95DCFCCF-E6A9-2560-3C7C-BCA5B586E327}"/>
                    </a:ext>
                  </a:extLst>
                </p:cNvPr>
                <p:cNvCxnSpPr/>
                <p:nvPr/>
              </p:nvCxnSpPr>
              <p:spPr>
                <a:xfrm>
                  <a:off x="1043608" y="1988840"/>
                  <a:ext cx="0" cy="720080"/>
                </a:xfrm>
                <a:prstGeom prst="line">
                  <a:avLst/>
                </a:prstGeom>
                <a:ln w="2222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699" name="Conector recto 68698">
                  <a:extLst>
                    <a:ext uri="{FF2B5EF4-FFF2-40B4-BE49-F238E27FC236}">
                      <a16:creationId xmlns:a16="http://schemas.microsoft.com/office/drawing/2014/main" id="{E1F92E69-89F0-CC3C-0BE9-EF0B2718E4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39598" y="2708920"/>
                  <a:ext cx="148025" cy="4302"/>
                </a:xfrm>
                <a:prstGeom prst="line">
                  <a:avLst/>
                </a:prstGeom>
                <a:ln w="2222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8696" name="Conector recto 68695">
                <a:extLst>
                  <a:ext uri="{FF2B5EF4-FFF2-40B4-BE49-F238E27FC236}">
                    <a16:creationId xmlns:a16="http://schemas.microsoft.com/office/drawing/2014/main" id="{504BA5FF-BFD1-4DA0-239D-7B0715BBAC7D}"/>
                  </a:ext>
                </a:extLst>
              </p:cNvPr>
              <p:cNvCxnSpPr/>
              <p:nvPr/>
            </p:nvCxnSpPr>
            <p:spPr>
              <a:xfrm flipV="1">
                <a:off x="1187623" y="3429000"/>
                <a:ext cx="0" cy="715778"/>
              </a:xfrm>
              <a:prstGeom prst="line">
                <a:avLst/>
              </a:prstGeom>
              <a:ln w="2222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641" name="Grupo 68640">
              <a:extLst>
                <a:ext uri="{FF2B5EF4-FFF2-40B4-BE49-F238E27FC236}">
                  <a16:creationId xmlns:a16="http://schemas.microsoft.com/office/drawing/2014/main" id="{7D6BA230-76C6-DF3A-DAB9-0B7D158D3676}"/>
                </a:ext>
              </a:extLst>
            </p:cNvPr>
            <p:cNvGrpSpPr/>
            <p:nvPr/>
          </p:nvGrpSpPr>
          <p:grpSpPr>
            <a:xfrm>
              <a:off x="1187624" y="3429000"/>
              <a:ext cx="864095" cy="724382"/>
              <a:chOff x="323528" y="3424698"/>
              <a:chExt cx="864095" cy="724382"/>
            </a:xfrm>
          </p:grpSpPr>
          <p:grpSp>
            <p:nvGrpSpPr>
              <p:cNvPr id="68690" name="Grupo 68689">
                <a:extLst>
                  <a:ext uri="{FF2B5EF4-FFF2-40B4-BE49-F238E27FC236}">
                    <a16:creationId xmlns:a16="http://schemas.microsoft.com/office/drawing/2014/main" id="{C6F4B0A2-D2E1-5095-1E87-423F1B032E36}"/>
                  </a:ext>
                </a:extLst>
              </p:cNvPr>
              <p:cNvGrpSpPr/>
              <p:nvPr/>
            </p:nvGrpSpPr>
            <p:grpSpPr>
              <a:xfrm>
                <a:off x="323528" y="3424698"/>
                <a:ext cx="864095" cy="724382"/>
                <a:chOff x="323528" y="1988840"/>
                <a:chExt cx="864095" cy="724382"/>
              </a:xfrm>
            </p:grpSpPr>
            <p:cxnSp>
              <p:nvCxnSpPr>
                <p:cNvPr id="68692" name="Conector recto 68691">
                  <a:extLst>
                    <a:ext uri="{FF2B5EF4-FFF2-40B4-BE49-F238E27FC236}">
                      <a16:creationId xmlns:a16="http://schemas.microsoft.com/office/drawing/2014/main" id="{222689FA-4ABF-0BFC-A374-AAD672BE87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3528" y="1988840"/>
                  <a:ext cx="716070" cy="0"/>
                </a:xfrm>
                <a:prstGeom prst="line">
                  <a:avLst/>
                </a:prstGeom>
                <a:ln w="2222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693" name="Conector recto 68692">
                  <a:extLst>
                    <a:ext uri="{FF2B5EF4-FFF2-40B4-BE49-F238E27FC236}">
                      <a16:creationId xmlns:a16="http://schemas.microsoft.com/office/drawing/2014/main" id="{F26BAF04-6B0A-876F-3B54-48664A615939}"/>
                    </a:ext>
                  </a:extLst>
                </p:cNvPr>
                <p:cNvCxnSpPr/>
                <p:nvPr/>
              </p:nvCxnSpPr>
              <p:spPr>
                <a:xfrm>
                  <a:off x="1043608" y="1988840"/>
                  <a:ext cx="0" cy="720080"/>
                </a:xfrm>
                <a:prstGeom prst="line">
                  <a:avLst/>
                </a:prstGeom>
                <a:ln w="2222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694" name="Conector recto 68693">
                  <a:extLst>
                    <a:ext uri="{FF2B5EF4-FFF2-40B4-BE49-F238E27FC236}">
                      <a16:creationId xmlns:a16="http://schemas.microsoft.com/office/drawing/2014/main" id="{D3D6CA35-6BB0-7326-C389-64111A7ABC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39598" y="2708920"/>
                  <a:ext cx="148025" cy="4302"/>
                </a:xfrm>
                <a:prstGeom prst="line">
                  <a:avLst/>
                </a:prstGeom>
                <a:ln w="2222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8691" name="Conector recto 68690">
                <a:extLst>
                  <a:ext uri="{FF2B5EF4-FFF2-40B4-BE49-F238E27FC236}">
                    <a16:creationId xmlns:a16="http://schemas.microsoft.com/office/drawing/2014/main" id="{D5599E16-BBA7-A1B3-81E0-D58CF57FD4BB}"/>
                  </a:ext>
                </a:extLst>
              </p:cNvPr>
              <p:cNvCxnSpPr/>
              <p:nvPr/>
            </p:nvCxnSpPr>
            <p:spPr>
              <a:xfrm flipV="1">
                <a:off x="1187623" y="3429000"/>
                <a:ext cx="0" cy="715778"/>
              </a:xfrm>
              <a:prstGeom prst="line">
                <a:avLst/>
              </a:prstGeom>
              <a:ln w="2222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642" name="Grupo 68641">
              <a:extLst>
                <a:ext uri="{FF2B5EF4-FFF2-40B4-BE49-F238E27FC236}">
                  <a16:creationId xmlns:a16="http://schemas.microsoft.com/office/drawing/2014/main" id="{30FF2218-4173-C6A3-36D1-63DD127C84ED}"/>
                </a:ext>
              </a:extLst>
            </p:cNvPr>
            <p:cNvGrpSpPr/>
            <p:nvPr/>
          </p:nvGrpSpPr>
          <p:grpSpPr>
            <a:xfrm>
              <a:off x="2051720" y="3429000"/>
              <a:ext cx="864095" cy="724382"/>
              <a:chOff x="323528" y="3424698"/>
              <a:chExt cx="864095" cy="724382"/>
            </a:xfrm>
          </p:grpSpPr>
          <p:grpSp>
            <p:nvGrpSpPr>
              <p:cNvPr id="68685" name="Grupo 68684">
                <a:extLst>
                  <a:ext uri="{FF2B5EF4-FFF2-40B4-BE49-F238E27FC236}">
                    <a16:creationId xmlns:a16="http://schemas.microsoft.com/office/drawing/2014/main" id="{51448554-30D8-FA10-6CEE-5030AC5671A9}"/>
                  </a:ext>
                </a:extLst>
              </p:cNvPr>
              <p:cNvGrpSpPr/>
              <p:nvPr/>
            </p:nvGrpSpPr>
            <p:grpSpPr>
              <a:xfrm>
                <a:off x="323528" y="3424698"/>
                <a:ext cx="864095" cy="724382"/>
                <a:chOff x="323528" y="1988840"/>
                <a:chExt cx="864095" cy="724382"/>
              </a:xfrm>
            </p:grpSpPr>
            <p:cxnSp>
              <p:nvCxnSpPr>
                <p:cNvPr id="68687" name="Conector recto 68686">
                  <a:extLst>
                    <a:ext uri="{FF2B5EF4-FFF2-40B4-BE49-F238E27FC236}">
                      <a16:creationId xmlns:a16="http://schemas.microsoft.com/office/drawing/2014/main" id="{8DA549B6-073D-21FB-6D91-726C6FE2F3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3528" y="1988840"/>
                  <a:ext cx="716070" cy="0"/>
                </a:xfrm>
                <a:prstGeom prst="line">
                  <a:avLst/>
                </a:prstGeom>
                <a:ln w="2222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688" name="Conector recto 68687">
                  <a:extLst>
                    <a:ext uri="{FF2B5EF4-FFF2-40B4-BE49-F238E27FC236}">
                      <a16:creationId xmlns:a16="http://schemas.microsoft.com/office/drawing/2014/main" id="{5B3624BF-48C4-1EF9-CBE4-4C6BEA88AEAC}"/>
                    </a:ext>
                  </a:extLst>
                </p:cNvPr>
                <p:cNvCxnSpPr/>
                <p:nvPr/>
              </p:nvCxnSpPr>
              <p:spPr>
                <a:xfrm>
                  <a:off x="1043608" y="1988840"/>
                  <a:ext cx="0" cy="720080"/>
                </a:xfrm>
                <a:prstGeom prst="line">
                  <a:avLst/>
                </a:prstGeom>
                <a:ln w="2222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689" name="Conector recto 68688">
                  <a:extLst>
                    <a:ext uri="{FF2B5EF4-FFF2-40B4-BE49-F238E27FC236}">
                      <a16:creationId xmlns:a16="http://schemas.microsoft.com/office/drawing/2014/main" id="{05B9DEC8-0083-3E05-5D93-F90AE221BD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39598" y="2708920"/>
                  <a:ext cx="148025" cy="4302"/>
                </a:xfrm>
                <a:prstGeom prst="line">
                  <a:avLst/>
                </a:prstGeom>
                <a:ln w="2222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8686" name="Conector recto 68685">
                <a:extLst>
                  <a:ext uri="{FF2B5EF4-FFF2-40B4-BE49-F238E27FC236}">
                    <a16:creationId xmlns:a16="http://schemas.microsoft.com/office/drawing/2014/main" id="{0F0B85E9-D2D4-59BF-9F74-81EFBB8983C9}"/>
                  </a:ext>
                </a:extLst>
              </p:cNvPr>
              <p:cNvCxnSpPr/>
              <p:nvPr/>
            </p:nvCxnSpPr>
            <p:spPr>
              <a:xfrm flipV="1">
                <a:off x="1187623" y="3429000"/>
                <a:ext cx="0" cy="715778"/>
              </a:xfrm>
              <a:prstGeom prst="line">
                <a:avLst/>
              </a:prstGeom>
              <a:ln w="2222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643" name="Grupo 68642">
              <a:extLst>
                <a:ext uri="{FF2B5EF4-FFF2-40B4-BE49-F238E27FC236}">
                  <a16:creationId xmlns:a16="http://schemas.microsoft.com/office/drawing/2014/main" id="{72717839-6CF0-47A9-C581-C2D8EDADD6E0}"/>
                </a:ext>
              </a:extLst>
            </p:cNvPr>
            <p:cNvGrpSpPr/>
            <p:nvPr/>
          </p:nvGrpSpPr>
          <p:grpSpPr>
            <a:xfrm>
              <a:off x="2915816" y="3429000"/>
              <a:ext cx="864095" cy="724382"/>
              <a:chOff x="323528" y="3424698"/>
              <a:chExt cx="864095" cy="724382"/>
            </a:xfrm>
          </p:grpSpPr>
          <p:grpSp>
            <p:nvGrpSpPr>
              <p:cNvPr id="68680" name="Grupo 68679">
                <a:extLst>
                  <a:ext uri="{FF2B5EF4-FFF2-40B4-BE49-F238E27FC236}">
                    <a16:creationId xmlns:a16="http://schemas.microsoft.com/office/drawing/2014/main" id="{D67B673A-5942-ABDB-F9F6-1B27A8E0BE21}"/>
                  </a:ext>
                </a:extLst>
              </p:cNvPr>
              <p:cNvGrpSpPr/>
              <p:nvPr/>
            </p:nvGrpSpPr>
            <p:grpSpPr>
              <a:xfrm>
                <a:off x="323528" y="3424698"/>
                <a:ext cx="864095" cy="724382"/>
                <a:chOff x="323528" y="1988840"/>
                <a:chExt cx="864095" cy="724382"/>
              </a:xfrm>
            </p:grpSpPr>
            <p:cxnSp>
              <p:nvCxnSpPr>
                <p:cNvPr id="68682" name="Conector recto 68681">
                  <a:extLst>
                    <a:ext uri="{FF2B5EF4-FFF2-40B4-BE49-F238E27FC236}">
                      <a16:creationId xmlns:a16="http://schemas.microsoft.com/office/drawing/2014/main" id="{5883AE30-6462-F130-7C79-7AA669F5D8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3528" y="1988840"/>
                  <a:ext cx="716070" cy="0"/>
                </a:xfrm>
                <a:prstGeom prst="line">
                  <a:avLst/>
                </a:prstGeom>
                <a:ln w="2222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683" name="Conector recto 68682">
                  <a:extLst>
                    <a:ext uri="{FF2B5EF4-FFF2-40B4-BE49-F238E27FC236}">
                      <a16:creationId xmlns:a16="http://schemas.microsoft.com/office/drawing/2014/main" id="{4ED60B38-87E2-C634-332E-DB53768AABB6}"/>
                    </a:ext>
                  </a:extLst>
                </p:cNvPr>
                <p:cNvCxnSpPr/>
                <p:nvPr/>
              </p:nvCxnSpPr>
              <p:spPr>
                <a:xfrm>
                  <a:off x="1043608" y="1988840"/>
                  <a:ext cx="0" cy="720080"/>
                </a:xfrm>
                <a:prstGeom prst="line">
                  <a:avLst/>
                </a:prstGeom>
                <a:ln w="2222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684" name="Conector recto 68683">
                  <a:extLst>
                    <a:ext uri="{FF2B5EF4-FFF2-40B4-BE49-F238E27FC236}">
                      <a16:creationId xmlns:a16="http://schemas.microsoft.com/office/drawing/2014/main" id="{4941A7D4-B2BF-5F4E-EA08-5089A19B4B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39598" y="2708920"/>
                  <a:ext cx="148025" cy="4302"/>
                </a:xfrm>
                <a:prstGeom prst="line">
                  <a:avLst/>
                </a:prstGeom>
                <a:ln w="2222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8681" name="Conector recto 68680">
                <a:extLst>
                  <a:ext uri="{FF2B5EF4-FFF2-40B4-BE49-F238E27FC236}">
                    <a16:creationId xmlns:a16="http://schemas.microsoft.com/office/drawing/2014/main" id="{04185626-9A97-AF48-105D-951DEEE9B4EE}"/>
                  </a:ext>
                </a:extLst>
              </p:cNvPr>
              <p:cNvCxnSpPr/>
              <p:nvPr/>
            </p:nvCxnSpPr>
            <p:spPr>
              <a:xfrm flipV="1">
                <a:off x="1187623" y="3429000"/>
                <a:ext cx="0" cy="715778"/>
              </a:xfrm>
              <a:prstGeom prst="line">
                <a:avLst/>
              </a:prstGeom>
              <a:ln w="2222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644" name="Grupo 68643">
              <a:extLst>
                <a:ext uri="{FF2B5EF4-FFF2-40B4-BE49-F238E27FC236}">
                  <a16:creationId xmlns:a16="http://schemas.microsoft.com/office/drawing/2014/main" id="{A3BB10B9-6E74-EC02-F256-67D08D385991}"/>
                </a:ext>
              </a:extLst>
            </p:cNvPr>
            <p:cNvGrpSpPr/>
            <p:nvPr/>
          </p:nvGrpSpPr>
          <p:grpSpPr>
            <a:xfrm>
              <a:off x="3779912" y="3424698"/>
              <a:ext cx="864095" cy="724382"/>
              <a:chOff x="323528" y="3424698"/>
              <a:chExt cx="864095" cy="724382"/>
            </a:xfrm>
          </p:grpSpPr>
          <p:grpSp>
            <p:nvGrpSpPr>
              <p:cNvPr id="68675" name="Grupo 68674">
                <a:extLst>
                  <a:ext uri="{FF2B5EF4-FFF2-40B4-BE49-F238E27FC236}">
                    <a16:creationId xmlns:a16="http://schemas.microsoft.com/office/drawing/2014/main" id="{84682076-302E-8977-B25C-36C18B8DA28E}"/>
                  </a:ext>
                </a:extLst>
              </p:cNvPr>
              <p:cNvGrpSpPr/>
              <p:nvPr/>
            </p:nvGrpSpPr>
            <p:grpSpPr>
              <a:xfrm>
                <a:off x="323528" y="3424698"/>
                <a:ext cx="864095" cy="724382"/>
                <a:chOff x="323528" y="1988840"/>
                <a:chExt cx="864095" cy="724382"/>
              </a:xfrm>
            </p:grpSpPr>
            <p:cxnSp>
              <p:nvCxnSpPr>
                <p:cNvPr id="68677" name="Conector recto 68676">
                  <a:extLst>
                    <a:ext uri="{FF2B5EF4-FFF2-40B4-BE49-F238E27FC236}">
                      <a16:creationId xmlns:a16="http://schemas.microsoft.com/office/drawing/2014/main" id="{0823A84A-68BF-DB13-1E49-CC91248D01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3528" y="1988840"/>
                  <a:ext cx="716070" cy="0"/>
                </a:xfrm>
                <a:prstGeom prst="line">
                  <a:avLst/>
                </a:prstGeom>
                <a:ln w="2222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678" name="Conector recto 68677">
                  <a:extLst>
                    <a:ext uri="{FF2B5EF4-FFF2-40B4-BE49-F238E27FC236}">
                      <a16:creationId xmlns:a16="http://schemas.microsoft.com/office/drawing/2014/main" id="{B43CD6A3-FC91-3E4A-B820-D1F23FF45A50}"/>
                    </a:ext>
                  </a:extLst>
                </p:cNvPr>
                <p:cNvCxnSpPr/>
                <p:nvPr/>
              </p:nvCxnSpPr>
              <p:spPr>
                <a:xfrm>
                  <a:off x="1043608" y="1988840"/>
                  <a:ext cx="0" cy="720080"/>
                </a:xfrm>
                <a:prstGeom prst="line">
                  <a:avLst/>
                </a:prstGeom>
                <a:ln w="2222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679" name="Conector recto 68678">
                  <a:extLst>
                    <a:ext uri="{FF2B5EF4-FFF2-40B4-BE49-F238E27FC236}">
                      <a16:creationId xmlns:a16="http://schemas.microsoft.com/office/drawing/2014/main" id="{73B0BC3B-B8B3-692B-C7DB-40BFCAC427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39598" y="2708920"/>
                  <a:ext cx="148025" cy="4302"/>
                </a:xfrm>
                <a:prstGeom prst="line">
                  <a:avLst/>
                </a:prstGeom>
                <a:ln w="2222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8676" name="Conector recto 68675">
                <a:extLst>
                  <a:ext uri="{FF2B5EF4-FFF2-40B4-BE49-F238E27FC236}">
                    <a16:creationId xmlns:a16="http://schemas.microsoft.com/office/drawing/2014/main" id="{B0BED429-2C03-C2BA-0538-5AD460F8F89A}"/>
                  </a:ext>
                </a:extLst>
              </p:cNvPr>
              <p:cNvCxnSpPr/>
              <p:nvPr/>
            </p:nvCxnSpPr>
            <p:spPr>
              <a:xfrm flipV="1">
                <a:off x="1187623" y="3429000"/>
                <a:ext cx="0" cy="715778"/>
              </a:xfrm>
              <a:prstGeom prst="line">
                <a:avLst/>
              </a:prstGeom>
              <a:ln w="2222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645" name="Grupo 68644">
              <a:extLst>
                <a:ext uri="{FF2B5EF4-FFF2-40B4-BE49-F238E27FC236}">
                  <a16:creationId xmlns:a16="http://schemas.microsoft.com/office/drawing/2014/main" id="{B5D8CEB6-B29E-AD49-1DBD-1BE6AF2F1B19}"/>
                </a:ext>
              </a:extLst>
            </p:cNvPr>
            <p:cNvGrpSpPr/>
            <p:nvPr/>
          </p:nvGrpSpPr>
          <p:grpSpPr>
            <a:xfrm>
              <a:off x="4644008" y="3429000"/>
              <a:ext cx="864095" cy="724382"/>
              <a:chOff x="323528" y="3424698"/>
              <a:chExt cx="864095" cy="724382"/>
            </a:xfrm>
          </p:grpSpPr>
          <p:grpSp>
            <p:nvGrpSpPr>
              <p:cNvPr id="68670" name="Grupo 68669">
                <a:extLst>
                  <a:ext uri="{FF2B5EF4-FFF2-40B4-BE49-F238E27FC236}">
                    <a16:creationId xmlns:a16="http://schemas.microsoft.com/office/drawing/2014/main" id="{69AFD4D2-8B84-B996-0CBC-79CB7151DE82}"/>
                  </a:ext>
                </a:extLst>
              </p:cNvPr>
              <p:cNvGrpSpPr/>
              <p:nvPr/>
            </p:nvGrpSpPr>
            <p:grpSpPr>
              <a:xfrm>
                <a:off x="323528" y="3424698"/>
                <a:ext cx="864095" cy="724382"/>
                <a:chOff x="323528" y="1988840"/>
                <a:chExt cx="864095" cy="724382"/>
              </a:xfrm>
            </p:grpSpPr>
            <p:cxnSp>
              <p:nvCxnSpPr>
                <p:cNvPr id="68672" name="Conector recto 68671">
                  <a:extLst>
                    <a:ext uri="{FF2B5EF4-FFF2-40B4-BE49-F238E27FC236}">
                      <a16:creationId xmlns:a16="http://schemas.microsoft.com/office/drawing/2014/main" id="{669DF056-5F7D-D1F7-1C8C-B5B5B7EB56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3528" y="1988840"/>
                  <a:ext cx="716070" cy="0"/>
                </a:xfrm>
                <a:prstGeom prst="line">
                  <a:avLst/>
                </a:prstGeom>
                <a:ln w="2222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673" name="Conector recto 68672">
                  <a:extLst>
                    <a:ext uri="{FF2B5EF4-FFF2-40B4-BE49-F238E27FC236}">
                      <a16:creationId xmlns:a16="http://schemas.microsoft.com/office/drawing/2014/main" id="{FACEA772-9D0C-9B27-E64B-F1D42DE6C940}"/>
                    </a:ext>
                  </a:extLst>
                </p:cNvPr>
                <p:cNvCxnSpPr/>
                <p:nvPr/>
              </p:nvCxnSpPr>
              <p:spPr>
                <a:xfrm>
                  <a:off x="1043608" y="1988840"/>
                  <a:ext cx="0" cy="720080"/>
                </a:xfrm>
                <a:prstGeom prst="line">
                  <a:avLst/>
                </a:prstGeom>
                <a:ln w="2222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674" name="Conector recto 68673">
                  <a:extLst>
                    <a:ext uri="{FF2B5EF4-FFF2-40B4-BE49-F238E27FC236}">
                      <a16:creationId xmlns:a16="http://schemas.microsoft.com/office/drawing/2014/main" id="{2CE4493A-4C37-07A7-51F8-EB130E6523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39598" y="2708920"/>
                  <a:ext cx="148025" cy="4302"/>
                </a:xfrm>
                <a:prstGeom prst="line">
                  <a:avLst/>
                </a:prstGeom>
                <a:ln w="2222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8671" name="Conector recto 68670">
                <a:extLst>
                  <a:ext uri="{FF2B5EF4-FFF2-40B4-BE49-F238E27FC236}">
                    <a16:creationId xmlns:a16="http://schemas.microsoft.com/office/drawing/2014/main" id="{D3ABC66F-7AFE-5D17-2B04-10A4E704B74C}"/>
                  </a:ext>
                </a:extLst>
              </p:cNvPr>
              <p:cNvCxnSpPr/>
              <p:nvPr/>
            </p:nvCxnSpPr>
            <p:spPr>
              <a:xfrm flipV="1">
                <a:off x="1187623" y="3429000"/>
                <a:ext cx="0" cy="715778"/>
              </a:xfrm>
              <a:prstGeom prst="line">
                <a:avLst/>
              </a:prstGeom>
              <a:ln w="2222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646" name="Grupo 68645">
              <a:extLst>
                <a:ext uri="{FF2B5EF4-FFF2-40B4-BE49-F238E27FC236}">
                  <a16:creationId xmlns:a16="http://schemas.microsoft.com/office/drawing/2014/main" id="{D08431A9-7CF5-29CE-25E9-02082799595C}"/>
                </a:ext>
              </a:extLst>
            </p:cNvPr>
            <p:cNvGrpSpPr/>
            <p:nvPr/>
          </p:nvGrpSpPr>
          <p:grpSpPr>
            <a:xfrm>
              <a:off x="5508104" y="3429000"/>
              <a:ext cx="864095" cy="724382"/>
              <a:chOff x="323528" y="3424698"/>
              <a:chExt cx="864095" cy="724382"/>
            </a:xfrm>
          </p:grpSpPr>
          <p:grpSp>
            <p:nvGrpSpPr>
              <p:cNvPr id="68665" name="Grupo 68664">
                <a:extLst>
                  <a:ext uri="{FF2B5EF4-FFF2-40B4-BE49-F238E27FC236}">
                    <a16:creationId xmlns:a16="http://schemas.microsoft.com/office/drawing/2014/main" id="{D35E7479-1AD3-BE9F-59EA-6900691125AD}"/>
                  </a:ext>
                </a:extLst>
              </p:cNvPr>
              <p:cNvGrpSpPr/>
              <p:nvPr/>
            </p:nvGrpSpPr>
            <p:grpSpPr>
              <a:xfrm>
                <a:off x="323528" y="3424698"/>
                <a:ext cx="864095" cy="724382"/>
                <a:chOff x="323528" y="1988840"/>
                <a:chExt cx="864095" cy="724382"/>
              </a:xfrm>
            </p:grpSpPr>
            <p:cxnSp>
              <p:nvCxnSpPr>
                <p:cNvPr id="68667" name="Conector recto 68666">
                  <a:extLst>
                    <a:ext uri="{FF2B5EF4-FFF2-40B4-BE49-F238E27FC236}">
                      <a16:creationId xmlns:a16="http://schemas.microsoft.com/office/drawing/2014/main" id="{A41ED1CE-5544-35DA-7D56-B52823E54C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3528" y="1988840"/>
                  <a:ext cx="716070" cy="0"/>
                </a:xfrm>
                <a:prstGeom prst="line">
                  <a:avLst/>
                </a:prstGeom>
                <a:ln w="2222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668" name="Conector recto 68667">
                  <a:extLst>
                    <a:ext uri="{FF2B5EF4-FFF2-40B4-BE49-F238E27FC236}">
                      <a16:creationId xmlns:a16="http://schemas.microsoft.com/office/drawing/2014/main" id="{56207F1D-781A-42A5-9E21-B97B9840E98E}"/>
                    </a:ext>
                  </a:extLst>
                </p:cNvPr>
                <p:cNvCxnSpPr/>
                <p:nvPr/>
              </p:nvCxnSpPr>
              <p:spPr>
                <a:xfrm>
                  <a:off x="1043608" y="1988840"/>
                  <a:ext cx="0" cy="720080"/>
                </a:xfrm>
                <a:prstGeom prst="line">
                  <a:avLst/>
                </a:prstGeom>
                <a:ln w="2222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669" name="Conector recto 68668">
                  <a:extLst>
                    <a:ext uri="{FF2B5EF4-FFF2-40B4-BE49-F238E27FC236}">
                      <a16:creationId xmlns:a16="http://schemas.microsoft.com/office/drawing/2014/main" id="{64AAEAED-A7A7-434B-F331-25DC47ED7A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39598" y="2708920"/>
                  <a:ext cx="148025" cy="4302"/>
                </a:xfrm>
                <a:prstGeom prst="line">
                  <a:avLst/>
                </a:prstGeom>
                <a:ln w="2222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8666" name="Conector recto 68665">
                <a:extLst>
                  <a:ext uri="{FF2B5EF4-FFF2-40B4-BE49-F238E27FC236}">
                    <a16:creationId xmlns:a16="http://schemas.microsoft.com/office/drawing/2014/main" id="{E4E4F00C-C4E9-87AC-F1F0-E7716A76A53A}"/>
                  </a:ext>
                </a:extLst>
              </p:cNvPr>
              <p:cNvCxnSpPr/>
              <p:nvPr/>
            </p:nvCxnSpPr>
            <p:spPr>
              <a:xfrm flipV="1">
                <a:off x="1187623" y="3429000"/>
                <a:ext cx="0" cy="715778"/>
              </a:xfrm>
              <a:prstGeom prst="line">
                <a:avLst/>
              </a:prstGeom>
              <a:ln w="2222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647" name="Grupo 68646">
              <a:extLst>
                <a:ext uri="{FF2B5EF4-FFF2-40B4-BE49-F238E27FC236}">
                  <a16:creationId xmlns:a16="http://schemas.microsoft.com/office/drawing/2014/main" id="{DD8D6BD1-780F-6315-8472-C7A05712B405}"/>
                </a:ext>
              </a:extLst>
            </p:cNvPr>
            <p:cNvGrpSpPr/>
            <p:nvPr/>
          </p:nvGrpSpPr>
          <p:grpSpPr>
            <a:xfrm>
              <a:off x="6372201" y="3424698"/>
              <a:ext cx="864095" cy="724382"/>
              <a:chOff x="323528" y="3424698"/>
              <a:chExt cx="864095" cy="724382"/>
            </a:xfrm>
          </p:grpSpPr>
          <p:grpSp>
            <p:nvGrpSpPr>
              <p:cNvPr id="68660" name="Grupo 68659">
                <a:extLst>
                  <a:ext uri="{FF2B5EF4-FFF2-40B4-BE49-F238E27FC236}">
                    <a16:creationId xmlns:a16="http://schemas.microsoft.com/office/drawing/2014/main" id="{CE89931E-6087-D26C-C5D8-6A956F007098}"/>
                  </a:ext>
                </a:extLst>
              </p:cNvPr>
              <p:cNvGrpSpPr/>
              <p:nvPr/>
            </p:nvGrpSpPr>
            <p:grpSpPr>
              <a:xfrm>
                <a:off x="323528" y="3424698"/>
                <a:ext cx="864095" cy="724382"/>
                <a:chOff x="323528" y="1988840"/>
                <a:chExt cx="864095" cy="724382"/>
              </a:xfrm>
            </p:grpSpPr>
            <p:cxnSp>
              <p:nvCxnSpPr>
                <p:cNvPr id="68662" name="Conector recto 68661">
                  <a:extLst>
                    <a:ext uri="{FF2B5EF4-FFF2-40B4-BE49-F238E27FC236}">
                      <a16:creationId xmlns:a16="http://schemas.microsoft.com/office/drawing/2014/main" id="{8C8FE1FF-DB68-986D-6AAA-1FA747AEB4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3528" y="1988840"/>
                  <a:ext cx="716070" cy="0"/>
                </a:xfrm>
                <a:prstGeom prst="line">
                  <a:avLst/>
                </a:prstGeom>
                <a:ln w="2222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663" name="Conector recto 68662">
                  <a:extLst>
                    <a:ext uri="{FF2B5EF4-FFF2-40B4-BE49-F238E27FC236}">
                      <a16:creationId xmlns:a16="http://schemas.microsoft.com/office/drawing/2014/main" id="{F5932952-7EB8-B8AE-F49A-92D5EFF536AD}"/>
                    </a:ext>
                  </a:extLst>
                </p:cNvPr>
                <p:cNvCxnSpPr/>
                <p:nvPr/>
              </p:nvCxnSpPr>
              <p:spPr>
                <a:xfrm>
                  <a:off x="1043608" y="1988840"/>
                  <a:ext cx="0" cy="720080"/>
                </a:xfrm>
                <a:prstGeom prst="line">
                  <a:avLst/>
                </a:prstGeom>
                <a:ln w="2222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664" name="Conector recto 68663">
                  <a:extLst>
                    <a:ext uri="{FF2B5EF4-FFF2-40B4-BE49-F238E27FC236}">
                      <a16:creationId xmlns:a16="http://schemas.microsoft.com/office/drawing/2014/main" id="{803F0656-5120-39C4-045F-03AA1D381C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39598" y="2708920"/>
                  <a:ext cx="148025" cy="4302"/>
                </a:xfrm>
                <a:prstGeom prst="line">
                  <a:avLst/>
                </a:prstGeom>
                <a:ln w="2222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8661" name="Conector recto 68660">
                <a:extLst>
                  <a:ext uri="{FF2B5EF4-FFF2-40B4-BE49-F238E27FC236}">
                    <a16:creationId xmlns:a16="http://schemas.microsoft.com/office/drawing/2014/main" id="{83E493D9-7675-31C8-F7F7-30CFC6B09273}"/>
                  </a:ext>
                </a:extLst>
              </p:cNvPr>
              <p:cNvCxnSpPr/>
              <p:nvPr/>
            </p:nvCxnSpPr>
            <p:spPr>
              <a:xfrm flipV="1">
                <a:off x="1187623" y="3429000"/>
                <a:ext cx="0" cy="715778"/>
              </a:xfrm>
              <a:prstGeom prst="line">
                <a:avLst/>
              </a:prstGeom>
              <a:ln w="2222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648" name="Grupo 68647">
              <a:extLst>
                <a:ext uri="{FF2B5EF4-FFF2-40B4-BE49-F238E27FC236}">
                  <a16:creationId xmlns:a16="http://schemas.microsoft.com/office/drawing/2014/main" id="{71DD67E2-2165-24FE-FF7D-6A2F8C21B717}"/>
                </a:ext>
              </a:extLst>
            </p:cNvPr>
            <p:cNvGrpSpPr/>
            <p:nvPr/>
          </p:nvGrpSpPr>
          <p:grpSpPr>
            <a:xfrm>
              <a:off x="7236297" y="3424698"/>
              <a:ext cx="864095" cy="724382"/>
              <a:chOff x="323528" y="3424698"/>
              <a:chExt cx="864095" cy="724382"/>
            </a:xfrm>
          </p:grpSpPr>
          <p:grpSp>
            <p:nvGrpSpPr>
              <p:cNvPr id="68655" name="Grupo 68654">
                <a:extLst>
                  <a:ext uri="{FF2B5EF4-FFF2-40B4-BE49-F238E27FC236}">
                    <a16:creationId xmlns:a16="http://schemas.microsoft.com/office/drawing/2014/main" id="{7A1D1AE3-AAB5-486D-3A91-C1999D6C9D14}"/>
                  </a:ext>
                </a:extLst>
              </p:cNvPr>
              <p:cNvGrpSpPr/>
              <p:nvPr/>
            </p:nvGrpSpPr>
            <p:grpSpPr>
              <a:xfrm>
                <a:off x="323528" y="3424698"/>
                <a:ext cx="864095" cy="724382"/>
                <a:chOff x="323528" y="1988840"/>
                <a:chExt cx="864095" cy="724382"/>
              </a:xfrm>
            </p:grpSpPr>
            <p:cxnSp>
              <p:nvCxnSpPr>
                <p:cNvPr id="68657" name="Conector recto 68656">
                  <a:extLst>
                    <a:ext uri="{FF2B5EF4-FFF2-40B4-BE49-F238E27FC236}">
                      <a16:creationId xmlns:a16="http://schemas.microsoft.com/office/drawing/2014/main" id="{2DC7820F-6BFB-97B0-8A56-A72464E440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3528" y="1988840"/>
                  <a:ext cx="716070" cy="0"/>
                </a:xfrm>
                <a:prstGeom prst="line">
                  <a:avLst/>
                </a:prstGeom>
                <a:ln w="2222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658" name="Conector recto 68657">
                  <a:extLst>
                    <a:ext uri="{FF2B5EF4-FFF2-40B4-BE49-F238E27FC236}">
                      <a16:creationId xmlns:a16="http://schemas.microsoft.com/office/drawing/2014/main" id="{A062D144-F2E3-F563-540C-6D6FD36DDB33}"/>
                    </a:ext>
                  </a:extLst>
                </p:cNvPr>
                <p:cNvCxnSpPr/>
                <p:nvPr/>
              </p:nvCxnSpPr>
              <p:spPr>
                <a:xfrm>
                  <a:off x="1043608" y="1988840"/>
                  <a:ext cx="0" cy="720080"/>
                </a:xfrm>
                <a:prstGeom prst="line">
                  <a:avLst/>
                </a:prstGeom>
                <a:ln w="2222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659" name="Conector recto 68658">
                  <a:extLst>
                    <a:ext uri="{FF2B5EF4-FFF2-40B4-BE49-F238E27FC236}">
                      <a16:creationId xmlns:a16="http://schemas.microsoft.com/office/drawing/2014/main" id="{B1649496-814E-2E52-5725-02E0800FC7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39598" y="2708920"/>
                  <a:ext cx="148025" cy="4302"/>
                </a:xfrm>
                <a:prstGeom prst="line">
                  <a:avLst/>
                </a:prstGeom>
                <a:ln w="2222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8656" name="Conector recto 68655">
                <a:extLst>
                  <a:ext uri="{FF2B5EF4-FFF2-40B4-BE49-F238E27FC236}">
                    <a16:creationId xmlns:a16="http://schemas.microsoft.com/office/drawing/2014/main" id="{CBAE1748-CD99-FFE3-9F55-BA2554827FE7}"/>
                  </a:ext>
                </a:extLst>
              </p:cNvPr>
              <p:cNvCxnSpPr/>
              <p:nvPr/>
            </p:nvCxnSpPr>
            <p:spPr>
              <a:xfrm flipV="1">
                <a:off x="1187623" y="3429000"/>
                <a:ext cx="0" cy="715778"/>
              </a:xfrm>
              <a:prstGeom prst="line">
                <a:avLst/>
              </a:prstGeom>
              <a:ln w="2222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649" name="Grupo 68648">
              <a:extLst>
                <a:ext uri="{FF2B5EF4-FFF2-40B4-BE49-F238E27FC236}">
                  <a16:creationId xmlns:a16="http://schemas.microsoft.com/office/drawing/2014/main" id="{9560B759-9475-9537-C976-1778858ED5FD}"/>
                </a:ext>
              </a:extLst>
            </p:cNvPr>
            <p:cNvGrpSpPr/>
            <p:nvPr/>
          </p:nvGrpSpPr>
          <p:grpSpPr>
            <a:xfrm>
              <a:off x="8100393" y="3429000"/>
              <a:ext cx="864095" cy="724382"/>
              <a:chOff x="323528" y="3424698"/>
              <a:chExt cx="864095" cy="724382"/>
            </a:xfrm>
          </p:grpSpPr>
          <p:grpSp>
            <p:nvGrpSpPr>
              <p:cNvPr id="68650" name="Grupo 68649">
                <a:extLst>
                  <a:ext uri="{FF2B5EF4-FFF2-40B4-BE49-F238E27FC236}">
                    <a16:creationId xmlns:a16="http://schemas.microsoft.com/office/drawing/2014/main" id="{47C21ABF-BD04-5794-3019-73027B82D7D3}"/>
                  </a:ext>
                </a:extLst>
              </p:cNvPr>
              <p:cNvGrpSpPr/>
              <p:nvPr/>
            </p:nvGrpSpPr>
            <p:grpSpPr>
              <a:xfrm>
                <a:off x="323528" y="3424698"/>
                <a:ext cx="864095" cy="724382"/>
                <a:chOff x="323528" y="1988840"/>
                <a:chExt cx="864095" cy="724382"/>
              </a:xfrm>
            </p:grpSpPr>
            <p:cxnSp>
              <p:nvCxnSpPr>
                <p:cNvPr id="68652" name="Conector recto 68651">
                  <a:extLst>
                    <a:ext uri="{FF2B5EF4-FFF2-40B4-BE49-F238E27FC236}">
                      <a16:creationId xmlns:a16="http://schemas.microsoft.com/office/drawing/2014/main" id="{7B4209E8-C79B-EC8C-5413-AC53EAA3A4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3528" y="1988840"/>
                  <a:ext cx="716070" cy="0"/>
                </a:xfrm>
                <a:prstGeom prst="line">
                  <a:avLst/>
                </a:prstGeom>
                <a:ln w="2222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653" name="Conector recto 68652">
                  <a:extLst>
                    <a:ext uri="{FF2B5EF4-FFF2-40B4-BE49-F238E27FC236}">
                      <a16:creationId xmlns:a16="http://schemas.microsoft.com/office/drawing/2014/main" id="{3A4E2FC6-77CB-95A9-5F30-3E98D57712A5}"/>
                    </a:ext>
                  </a:extLst>
                </p:cNvPr>
                <p:cNvCxnSpPr/>
                <p:nvPr/>
              </p:nvCxnSpPr>
              <p:spPr>
                <a:xfrm>
                  <a:off x="1043608" y="1988840"/>
                  <a:ext cx="0" cy="720080"/>
                </a:xfrm>
                <a:prstGeom prst="line">
                  <a:avLst/>
                </a:prstGeom>
                <a:ln w="2222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654" name="Conector recto 68653">
                  <a:extLst>
                    <a:ext uri="{FF2B5EF4-FFF2-40B4-BE49-F238E27FC236}">
                      <a16:creationId xmlns:a16="http://schemas.microsoft.com/office/drawing/2014/main" id="{DD93829E-C381-C348-0C00-78B6D1C1AD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39598" y="2708920"/>
                  <a:ext cx="148025" cy="4302"/>
                </a:xfrm>
                <a:prstGeom prst="line">
                  <a:avLst/>
                </a:prstGeom>
                <a:ln w="2222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8651" name="Conector recto 68650">
                <a:extLst>
                  <a:ext uri="{FF2B5EF4-FFF2-40B4-BE49-F238E27FC236}">
                    <a16:creationId xmlns:a16="http://schemas.microsoft.com/office/drawing/2014/main" id="{D77FE80C-0D0A-B929-DE9C-8D8124278280}"/>
                  </a:ext>
                </a:extLst>
              </p:cNvPr>
              <p:cNvCxnSpPr/>
              <p:nvPr/>
            </p:nvCxnSpPr>
            <p:spPr>
              <a:xfrm flipV="1">
                <a:off x="1187623" y="3429000"/>
                <a:ext cx="0" cy="715778"/>
              </a:xfrm>
              <a:prstGeom prst="line">
                <a:avLst/>
              </a:prstGeom>
              <a:ln w="2222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8700" name="CuadroTexto 68699">
            <a:extLst>
              <a:ext uri="{FF2B5EF4-FFF2-40B4-BE49-F238E27FC236}">
                <a16:creationId xmlns:a16="http://schemas.microsoft.com/office/drawing/2014/main" id="{6676EAA6-FBC3-0414-86FC-75D06A150E93}"/>
              </a:ext>
            </a:extLst>
          </p:cNvPr>
          <p:cNvSpPr txBox="1"/>
          <p:nvPr/>
        </p:nvSpPr>
        <p:spPr>
          <a:xfrm>
            <a:off x="1787426" y="5213688"/>
            <a:ext cx="7719154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/>
              <a:t>Ejemplo 3: frecuencia 10 Hz y 20% de dosis nominal (apertura)</a:t>
            </a:r>
          </a:p>
        </p:txBody>
      </p:sp>
    </p:spTree>
    <p:extLst>
      <p:ext uri="{BB962C8B-B14F-4D97-AF65-F5344CB8AC3E}">
        <p14:creationId xmlns:p14="http://schemas.microsoft.com/office/powerpoint/2010/main" val="632559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 descr="banner azul copy">
            <a:extLst>
              <a:ext uri="{FF2B5EF4-FFF2-40B4-BE49-F238E27FC236}">
                <a16:creationId xmlns:a16="http://schemas.microsoft.com/office/drawing/2014/main" id="{2594A418-39EF-3BCF-0990-0702968E4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8611" name="Group 35">
            <a:extLst>
              <a:ext uri="{FF2B5EF4-FFF2-40B4-BE49-F238E27FC236}">
                <a16:creationId xmlns:a16="http://schemas.microsoft.com/office/drawing/2014/main" id="{D398A3AA-45F8-A806-D988-A02D42672DA6}"/>
              </a:ext>
            </a:extLst>
          </p:cNvPr>
          <p:cNvGrpSpPr>
            <a:grpSpLocks/>
          </p:cNvGrpSpPr>
          <p:nvPr/>
        </p:nvGrpSpPr>
        <p:grpSpPr bwMode="auto">
          <a:xfrm>
            <a:off x="0" y="6524626"/>
            <a:ext cx="12288687" cy="333375"/>
            <a:chOff x="0" y="4110"/>
            <a:chExt cx="5783" cy="210"/>
          </a:xfrm>
        </p:grpSpPr>
        <p:pic>
          <p:nvPicPr>
            <p:cNvPr id="68615" name="Picture 33" descr="banner azul copy">
              <a:extLst>
                <a:ext uri="{FF2B5EF4-FFF2-40B4-BE49-F238E27FC236}">
                  <a16:creationId xmlns:a16="http://schemas.microsoft.com/office/drawing/2014/main" id="{F22D50FB-CA66-6C82-7CA4-F747A4A209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10"/>
              <a:ext cx="576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16" name="Text Box 34">
              <a:extLst>
                <a:ext uri="{FF2B5EF4-FFF2-40B4-BE49-F238E27FC236}">
                  <a16:creationId xmlns:a16="http://schemas.microsoft.com/office/drawing/2014/main" id="{6E9CC803-1B09-7008-B261-372FC2B176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" y="4119"/>
              <a:ext cx="57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s-ES" altLang="es-ES" sz="1200" b="1">
                  <a:solidFill>
                    <a:schemeClr val="bg1"/>
                  </a:solidFill>
                </a:rPr>
                <a:t>AAMS Ibérica </a:t>
              </a:r>
              <a:r>
                <a:rPr lang="es-ES" altLang="es-ES" sz="1200" b="1">
                  <a:solidFill>
                    <a:schemeClr val="bg1"/>
                  </a:solidFill>
                  <a:cs typeface="Arial" panose="020B0604020202020204" pitchFamily="34" charset="0"/>
                </a:rPr>
                <a:t>▪ Alfareros, 4 </a:t>
              </a:r>
              <a:r>
                <a:rPr lang="es-ES" altLang="es-ES" sz="1200" b="1">
                  <a:solidFill>
                    <a:schemeClr val="bg1"/>
                  </a:solidFill>
                </a:rPr>
                <a:t>▪  San Martín de Valdeiglesias ▪  Madrid ▪  Tl. +34 91 862 8162 ▪  www.aams-iberica.com</a:t>
              </a:r>
            </a:p>
          </p:txBody>
        </p:sp>
      </p:grpSp>
      <p:pic>
        <p:nvPicPr>
          <p:cNvPr id="68612" name="Picture 37" descr="fotos recortadas a la medi copy">
            <a:extLst>
              <a:ext uri="{FF2B5EF4-FFF2-40B4-BE49-F238E27FC236}">
                <a16:creationId xmlns:a16="http://schemas.microsoft.com/office/drawing/2014/main" id="{DAD76F00-7C45-5E3C-05CB-C41ED2229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935" y="179835"/>
            <a:ext cx="32766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Imagen 21" descr="Texto&#10;&#10;Descripción generada automáticamente con confianza media">
            <a:extLst>
              <a:ext uri="{FF2B5EF4-FFF2-40B4-BE49-F238E27FC236}">
                <a16:creationId xmlns:a16="http://schemas.microsoft.com/office/drawing/2014/main" id="{B0CE295B-AE35-F567-C195-869D6D395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9" t="7991" r="16789" b="13963"/>
          <a:stretch>
            <a:fillRect/>
          </a:stretch>
        </p:blipFill>
        <p:spPr bwMode="auto">
          <a:xfrm>
            <a:off x="119360" y="44624"/>
            <a:ext cx="28082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hlinkClick r:id="rId5"/>
            <a:extLst>
              <a:ext uri="{FF2B5EF4-FFF2-40B4-BE49-F238E27FC236}">
                <a16:creationId xmlns:a16="http://schemas.microsoft.com/office/drawing/2014/main" id="{BC77F352-3458-D475-6037-B11183A2B6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3397" y="1493950"/>
            <a:ext cx="8165206" cy="387010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2414BDF-3EB6-308D-DBD8-03F9F22A4FCF}"/>
              </a:ext>
            </a:extLst>
          </p:cNvPr>
          <p:cNvSpPr txBox="1"/>
          <p:nvPr/>
        </p:nvSpPr>
        <p:spPr>
          <a:xfrm>
            <a:off x="2927648" y="5759671"/>
            <a:ext cx="71287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hlinkClick r:id="rId5"/>
              </a:rPr>
              <a:t>RightSpot</a:t>
            </a:r>
            <a:r>
              <a:rPr lang="en-US" dirty="0">
                <a:hlinkClick r:id="rId5"/>
              </a:rPr>
              <a:t> Agricultural Spray Technology | Ag Leader Products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044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anner azul copy">
            <a:extLst>
              <a:ext uri="{FF2B5EF4-FFF2-40B4-BE49-F238E27FC236}">
                <a16:creationId xmlns:a16="http://schemas.microsoft.com/office/drawing/2014/main" id="{AD85BAEE-78E2-A693-D3D4-5ADE884BB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5" name="Group 35">
            <a:extLst>
              <a:ext uri="{FF2B5EF4-FFF2-40B4-BE49-F238E27FC236}">
                <a16:creationId xmlns:a16="http://schemas.microsoft.com/office/drawing/2014/main" id="{E437341C-9121-8EC1-9AF3-DCF4DC9FF31A}"/>
              </a:ext>
            </a:extLst>
          </p:cNvPr>
          <p:cNvGrpSpPr>
            <a:grpSpLocks/>
          </p:cNvGrpSpPr>
          <p:nvPr/>
        </p:nvGrpSpPr>
        <p:grpSpPr bwMode="auto">
          <a:xfrm>
            <a:off x="1" y="6524626"/>
            <a:ext cx="12192000" cy="333375"/>
            <a:chOff x="0" y="4110"/>
            <a:chExt cx="5783" cy="210"/>
          </a:xfrm>
        </p:grpSpPr>
        <p:pic>
          <p:nvPicPr>
            <p:cNvPr id="8202" name="Picture 33" descr="banner azul copy">
              <a:extLst>
                <a:ext uri="{FF2B5EF4-FFF2-40B4-BE49-F238E27FC236}">
                  <a16:creationId xmlns:a16="http://schemas.microsoft.com/office/drawing/2014/main" id="{0ED77BF4-ECC2-BB78-430F-66AA03D21D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10"/>
              <a:ext cx="576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3" name="Text Box 34">
              <a:extLst>
                <a:ext uri="{FF2B5EF4-FFF2-40B4-BE49-F238E27FC236}">
                  <a16:creationId xmlns:a16="http://schemas.microsoft.com/office/drawing/2014/main" id="{247FA505-D9D0-1BA1-78EF-ACC65A56A1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" y="4119"/>
              <a:ext cx="57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s-ES" altLang="es-ES" sz="1200" b="1">
                  <a:solidFill>
                    <a:schemeClr val="bg1"/>
                  </a:solidFill>
                </a:rPr>
                <a:t>AAMS Ibérica </a:t>
              </a:r>
              <a:r>
                <a:rPr lang="es-ES" altLang="es-ES" sz="1200" b="1">
                  <a:solidFill>
                    <a:schemeClr val="bg1"/>
                  </a:solidFill>
                  <a:cs typeface="Arial" panose="020B0604020202020204" pitchFamily="34" charset="0"/>
                </a:rPr>
                <a:t>▪ Alfareros, 4 </a:t>
              </a:r>
              <a:r>
                <a:rPr lang="es-ES" altLang="es-ES" sz="1200" b="1">
                  <a:solidFill>
                    <a:schemeClr val="bg1"/>
                  </a:solidFill>
                </a:rPr>
                <a:t>▪  San Martín de Valdeiglesias ▪  Madrid ▪  Tl. +34 91 862 8162 ▪  www.aams-iberica.com</a:t>
              </a:r>
            </a:p>
          </p:txBody>
        </p:sp>
      </p:grpSp>
      <p:pic>
        <p:nvPicPr>
          <p:cNvPr id="8196" name="Picture 37" descr="fotos recortadas a la medi copy">
            <a:extLst>
              <a:ext uri="{FF2B5EF4-FFF2-40B4-BE49-F238E27FC236}">
                <a16:creationId xmlns:a16="http://schemas.microsoft.com/office/drawing/2014/main" id="{3DC63BF8-59FC-5955-3E9B-0129ED9A7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84944"/>
            <a:ext cx="32766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Imagen 21" descr="Texto&#10;&#10;Descripción generada automáticamente con confianza media">
            <a:extLst>
              <a:ext uri="{FF2B5EF4-FFF2-40B4-BE49-F238E27FC236}">
                <a16:creationId xmlns:a16="http://schemas.microsoft.com/office/drawing/2014/main" id="{B3361FDA-FD5F-49D7-C6BF-9D5A972FA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9" t="7991" r="16789" b="13963"/>
          <a:stretch>
            <a:fillRect/>
          </a:stretch>
        </p:blipFill>
        <p:spPr bwMode="auto">
          <a:xfrm>
            <a:off x="119336" y="44624"/>
            <a:ext cx="28082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F57AE66-597C-CE61-FD88-42657A06B95E}"/>
              </a:ext>
            </a:extLst>
          </p:cNvPr>
          <p:cNvSpPr txBox="1"/>
          <p:nvPr/>
        </p:nvSpPr>
        <p:spPr>
          <a:xfrm>
            <a:off x="1880209" y="962841"/>
            <a:ext cx="2160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Sembradoras: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492FF54-B9C3-DCBA-6B17-2CCE05ACC837}"/>
              </a:ext>
            </a:extLst>
          </p:cNvPr>
          <p:cNvSpPr txBox="1"/>
          <p:nvPr/>
        </p:nvSpPr>
        <p:spPr>
          <a:xfrm>
            <a:off x="1919538" y="2566823"/>
            <a:ext cx="9433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err="1"/>
              <a:t>Antigüas</a:t>
            </a:r>
            <a:r>
              <a:rPr lang="es-ES" sz="1600" dirty="0"/>
              <a:t>, sin controlador de dosis: hay que instalar actuadores de tipo hidráulico o eléctrico. 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4EDFD7A-A7EF-E1D1-5D99-6DAB0CD9E9A4}"/>
              </a:ext>
            </a:extLst>
          </p:cNvPr>
          <p:cNvSpPr txBox="1"/>
          <p:nvPr/>
        </p:nvSpPr>
        <p:spPr>
          <a:xfrm>
            <a:off x="1939606" y="3083388"/>
            <a:ext cx="8407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Con controlador de dosis: exigen conexión compatible con módulos en serie. </a:t>
            </a:r>
          </a:p>
        </p:txBody>
      </p:sp>
      <p:pic>
        <p:nvPicPr>
          <p:cNvPr id="15" name="Imagen 11" descr="Imagen que contiene interior&#10;&#10;Descripción generada con confianza alta">
            <a:extLst>
              <a:ext uri="{FF2B5EF4-FFF2-40B4-BE49-F238E27FC236}">
                <a16:creationId xmlns:a16="http://schemas.microsoft.com/office/drawing/2014/main" id="{C391993A-F51C-180C-F071-E6747D3A1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1" y="3677532"/>
            <a:ext cx="1664647" cy="173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Resultado de imagen de monitor Amatron +">
            <a:extLst>
              <a:ext uri="{FF2B5EF4-FFF2-40B4-BE49-F238E27FC236}">
                <a16:creationId xmlns:a16="http://schemas.microsoft.com/office/drawing/2014/main" id="{38955E1C-343B-6FDC-50FE-C044464A3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7" b="20145"/>
          <a:stretch>
            <a:fillRect/>
          </a:stretch>
        </p:blipFill>
        <p:spPr bwMode="auto">
          <a:xfrm>
            <a:off x="3052811" y="3806218"/>
            <a:ext cx="18478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26DE8213-7B38-8CC3-08E5-ED40ED9E5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0" t="19760" r="27333" b="21021"/>
          <a:stretch>
            <a:fillRect/>
          </a:stretch>
        </p:blipFill>
        <p:spPr bwMode="auto">
          <a:xfrm>
            <a:off x="5807742" y="4156937"/>
            <a:ext cx="692667" cy="9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B12193C2-AB1B-3CE0-4AEC-74CFABBE3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9" t="42564" r="23540" b="43369"/>
          <a:stretch>
            <a:fillRect/>
          </a:stretch>
        </p:blipFill>
        <p:spPr bwMode="auto">
          <a:xfrm rot="10800000">
            <a:off x="5084387" y="4119739"/>
            <a:ext cx="1664647" cy="39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62E92638-CB23-DB70-D9C3-0D612F60FC33}"/>
              </a:ext>
            </a:extLst>
          </p:cNvPr>
          <p:cNvSpPr txBox="1"/>
          <p:nvPr/>
        </p:nvSpPr>
        <p:spPr>
          <a:xfrm>
            <a:off x="1939606" y="5513625"/>
            <a:ext cx="8407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Con ISOBUS: directamente con un monitor que sea ISOBUS, y que tenga las claves correspondientes desactivadas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734C60D-68C8-7C12-1699-24F4632D567E}"/>
              </a:ext>
            </a:extLst>
          </p:cNvPr>
          <p:cNvSpPr txBox="1"/>
          <p:nvPr/>
        </p:nvSpPr>
        <p:spPr>
          <a:xfrm>
            <a:off x="2279576" y="1409330"/>
            <a:ext cx="8150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De cereal, con 1 </a:t>
            </a:r>
            <a:r>
              <a:rPr lang="es-ES" sz="1600" dirty="0" err="1"/>
              <a:t>ó</a:t>
            </a:r>
            <a:r>
              <a:rPr lang="es-ES" sz="1600" dirty="0"/>
              <a:t> 2 secciones. Se puede hacer VRA según el caso inferior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err="1"/>
              <a:t>Monograno</a:t>
            </a:r>
            <a:r>
              <a:rPr lang="es-ES" sz="1600" dirty="0"/>
              <a:t>: existen varias marcas en el mercado que ya lo ofrecen e incluso existen kits de instalación de otras marcas (Ag Leader, </a:t>
            </a:r>
            <a:r>
              <a:rPr lang="es-ES" sz="1600" dirty="0" err="1"/>
              <a:t>Trimble</a:t>
            </a:r>
            <a:r>
              <a:rPr lang="es-ES" sz="1600" dirty="0"/>
              <a:t>,…)</a:t>
            </a:r>
          </a:p>
        </p:txBody>
      </p:sp>
    </p:spTree>
    <p:extLst>
      <p:ext uri="{BB962C8B-B14F-4D97-AF65-F5344CB8AC3E}">
        <p14:creationId xmlns:p14="http://schemas.microsoft.com/office/powerpoint/2010/main" val="4206062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4" descr="banner azul copy">
            <a:extLst>
              <a:ext uri="{FF2B5EF4-FFF2-40B4-BE49-F238E27FC236}">
                <a16:creationId xmlns:a16="http://schemas.microsoft.com/office/drawing/2014/main" id="{966BE3DF-1AD9-C295-E3D7-A1BA44FB5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6803" name="Group 35">
            <a:extLst>
              <a:ext uri="{FF2B5EF4-FFF2-40B4-BE49-F238E27FC236}">
                <a16:creationId xmlns:a16="http://schemas.microsoft.com/office/drawing/2014/main" id="{8E142B5D-C1B8-8969-559F-2E5513B47925}"/>
              </a:ext>
            </a:extLst>
          </p:cNvPr>
          <p:cNvGrpSpPr>
            <a:grpSpLocks/>
          </p:cNvGrpSpPr>
          <p:nvPr/>
        </p:nvGrpSpPr>
        <p:grpSpPr bwMode="auto">
          <a:xfrm>
            <a:off x="1" y="6524626"/>
            <a:ext cx="12192000" cy="333375"/>
            <a:chOff x="0" y="4110"/>
            <a:chExt cx="5783" cy="210"/>
          </a:xfrm>
        </p:grpSpPr>
        <p:pic>
          <p:nvPicPr>
            <p:cNvPr id="76807" name="Picture 33" descr="banner azul copy">
              <a:extLst>
                <a:ext uri="{FF2B5EF4-FFF2-40B4-BE49-F238E27FC236}">
                  <a16:creationId xmlns:a16="http://schemas.microsoft.com/office/drawing/2014/main" id="{B71A3F24-5E81-5A55-70C8-E950AADCB5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10"/>
              <a:ext cx="576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08" name="Text Box 34">
              <a:extLst>
                <a:ext uri="{FF2B5EF4-FFF2-40B4-BE49-F238E27FC236}">
                  <a16:creationId xmlns:a16="http://schemas.microsoft.com/office/drawing/2014/main" id="{9C580608-769F-5D4D-0F57-6DC67561C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" y="4119"/>
              <a:ext cx="57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s-ES" altLang="es-ES" sz="1200" b="1">
                  <a:solidFill>
                    <a:schemeClr val="bg1"/>
                  </a:solidFill>
                </a:rPr>
                <a:t>AAMS Ibérica </a:t>
              </a:r>
              <a:r>
                <a:rPr lang="es-ES" altLang="es-ES" sz="1200" b="1">
                  <a:solidFill>
                    <a:schemeClr val="bg1"/>
                  </a:solidFill>
                  <a:cs typeface="Arial" panose="020B0604020202020204" pitchFamily="34" charset="0"/>
                </a:rPr>
                <a:t>▪ Alfareros, 4 </a:t>
              </a:r>
              <a:r>
                <a:rPr lang="es-ES" altLang="es-ES" sz="1200" b="1">
                  <a:solidFill>
                    <a:schemeClr val="bg1"/>
                  </a:solidFill>
                </a:rPr>
                <a:t>▪  San Martín de Valdeiglesias ▪  Madrid ▪  Tl. +34 91 862 8162 ▪  www.aams-iberica.com</a:t>
              </a:r>
            </a:p>
          </p:txBody>
        </p:sp>
      </p:grpSp>
      <p:pic>
        <p:nvPicPr>
          <p:cNvPr id="76804" name="Picture 37" descr="fotos recortadas a la medi copy">
            <a:extLst>
              <a:ext uri="{FF2B5EF4-FFF2-40B4-BE49-F238E27FC236}">
                <a16:creationId xmlns:a16="http://schemas.microsoft.com/office/drawing/2014/main" id="{D7782C2F-C23A-4150-E7F8-6F37DA0F0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80181"/>
            <a:ext cx="32766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Imagen 21" descr="Texto&#10;&#10;Descripción generada automáticamente con confianza media">
            <a:extLst>
              <a:ext uri="{FF2B5EF4-FFF2-40B4-BE49-F238E27FC236}">
                <a16:creationId xmlns:a16="http://schemas.microsoft.com/office/drawing/2014/main" id="{03E1FA69-80EA-3C0C-F14B-75DFF8FC3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9" t="7991" r="16789" b="13963"/>
          <a:stretch>
            <a:fillRect/>
          </a:stretch>
        </p:blipFill>
        <p:spPr bwMode="auto">
          <a:xfrm>
            <a:off x="119336" y="44624"/>
            <a:ext cx="28082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Imagen 7">
            <a:extLst>
              <a:ext uri="{FF2B5EF4-FFF2-40B4-BE49-F238E27FC236}">
                <a16:creationId xmlns:a16="http://schemas.microsoft.com/office/drawing/2014/main" id="{7D10B2EC-2E3B-A659-56F7-EEF51F1E8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987426"/>
            <a:ext cx="6361818" cy="537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C03F128-A7EE-938F-B1BE-1F88AC690671}"/>
              </a:ext>
            </a:extLst>
          </p:cNvPr>
          <p:cNvSpPr txBox="1"/>
          <p:nvPr/>
        </p:nvSpPr>
        <p:spPr>
          <a:xfrm>
            <a:off x="156370" y="1700808"/>
            <a:ext cx="4355454" cy="378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Dosis variable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Compensación en giros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Corte de secciones / cuerpo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Control profundidad de siembra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Medida de compactación del suelo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Regulación de presión en aspiración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Control de fallos / solapes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Control de distancia entre semillas…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 descr="banner azul copy">
            <a:extLst>
              <a:ext uri="{FF2B5EF4-FFF2-40B4-BE49-F238E27FC236}">
                <a16:creationId xmlns:a16="http://schemas.microsoft.com/office/drawing/2014/main" id="{E1F0E543-57C8-DB02-B08D-9F16E4429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7827" name="Group 35">
            <a:extLst>
              <a:ext uri="{FF2B5EF4-FFF2-40B4-BE49-F238E27FC236}">
                <a16:creationId xmlns:a16="http://schemas.microsoft.com/office/drawing/2014/main" id="{01D8DCD6-DBF5-9EE0-516C-E6FDE1E803E7}"/>
              </a:ext>
            </a:extLst>
          </p:cNvPr>
          <p:cNvGrpSpPr>
            <a:grpSpLocks/>
          </p:cNvGrpSpPr>
          <p:nvPr/>
        </p:nvGrpSpPr>
        <p:grpSpPr bwMode="auto">
          <a:xfrm>
            <a:off x="1" y="6524626"/>
            <a:ext cx="12288688" cy="333375"/>
            <a:chOff x="0" y="4110"/>
            <a:chExt cx="5783" cy="210"/>
          </a:xfrm>
        </p:grpSpPr>
        <p:pic>
          <p:nvPicPr>
            <p:cNvPr id="77831" name="Picture 33" descr="banner azul copy">
              <a:extLst>
                <a:ext uri="{FF2B5EF4-FFF2-40B4-BE49-F238E27FC236}">
                  <a16:creationId xmlns:a16="http://schemas.microsoft.com/office/drawing/2014/main" id="{EBBC5E8A-9C19-C68F-6D75-471F6E6322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10"/>
              <a:ext cx="576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832" name="Text Box 34">
              <a:extLst>
                <a:ext uri="{FF2B5EF4-FFF2-40B4-BE49-F238E27FC236}">
                  <a16:creationId xmlns:a16="http://schemas.microsoft.com/office/drawing/2014/main" id="{A9A0A11A-5A16-44C8-185E-F750D06A20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" y="4119"/>
              <a:ext cx="57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s-ES" altLang="es-ES" sz="1200" b="1">
                  <a:solidFill>
                    <a:schemeClr val="bg1"/>
                  </a:solidFill>
                </a:rPr>
                <a:t>AAMS Ibérica </a:t>
              </a:r>
              <a:r>
                <a:rPr lang="es-ES" altLang="es-ES" sz="1200" b="1">
                  <a:solidFill>
                    <a:schemeClr val="bg1"/>
                  </a:solidFill>
                  <a:cs typeface="Arial" panose="020B0604020202020204" pitchFamily="34" charset="0"/>
                </a:rPr>
                <a:t>▪ Alfareros, 4 </a:t>
              </a:r>
              <a:r>
                <a:rPr lang="es-ES" altLang="es-ES" sz="1200" b="1">
                  <a:solidFill>
                    <a:schemeClr val="bg1"/>
                  </a:solidFill>
                </a:rPr>
                <a:t>▪  San Martín de Valdeiglesias ▪  Madrid ▪  Tl. +34 91 862 8162 ▪  www.aams-iberica.com</a:t>
              </a:r>
            </a:p>
          </p:txBody>
        </p:sp>
      </p:grpSp>
      <p:pic>
        <p:nvPicPr>
          <p:cNvPr id="77828" name="Picture 37" descr="fotos recortadas a la medi copy">
            <a:extLst>
              <a:ext uri="{FF2B5EF4-FFF2-40B4-BE49-F238E27FC236}">
                <a16:creationId xmlns:a16="http://schemas.microsoft.com/office/drawing/2014/main" id="{83D9BF4A-5E8E-FDCE-7181-4BCB96484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00025"/>
            <a:ext cx="32766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Imagen 21" descr="Texto&#10;&#10;Descripción generada automáticamente con confianza media">
            <a:extLst>
              <a:ext uri="{FF2B5EF4-FFF2-40B4-BE49-F238E27FC236}">
                <a16:creationId xmlns:a16="http://schemas.microsoft.com/office/drawing/2014/main" id="{0027CD4C-F7A3-D4C0-85F2-B53E4228C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9" t="7991" r="16789" b="13963"/>
          <a:stretch>
            <a:fillRect/>
          </a:stretch>
        </p:blipFill>
        <p:spPr bwMode="auto">
          <a:xfrm>
            <a:off x="119857" y="44624"/>
            <a:ext cx="28082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7830" name="Objeto 7">
            <a:extLst>
              <a:ext uri="{FF2B5EF4-FFF2-40B4-BE49-F238E27FC236}">
                <a16:creationId xmlns:a16="http://schemas.microsoft.com/office/drawing/2014/main" id="{17B3C976-45C2-5BC7-CF13-CA73C986DA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393609"/>
              </p:ext>
            </p:extLst>
          </p:nvPr>
        </p:nvGraphicFramePr>
        <p:xfrm>
          <a:off x="1271464" y="1152352"/>
          <a:ext cx="9393666" cy="5056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5" imgW="11174603" imgH="6006349" progId="Photoshop.Image.7">
                  <p:embed/>
                </p:oleObj>
              </mc:Choice>
              <mc:Fallback>
                <p:oleObj name="Image" r:id="rId5" imgW="11174603" imgH="6006349" progId="Photoshop.Image.7">
                  <p:embed/>
                  <p:pic>
                    <p:nvPicPr>
                      <p:cNvPr id="0" name="Obje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464" y="1152352"/>
                        <a:ext cx="9393666" cy="50565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4" descr="banner azul copy">
            <a:extLst>
              <a:ext uri="{FF2B5EF4-FFF2-40B4-BE49-F238E27FC236}">
                <a16:creationId xmlns:a16="http://schemas.microsoft.com/office/drawing/2014/main" id="{A929F2A6-E7FC-BD83-45B3-98760398E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0899" name="Group 35">
            <a:extLst>
              <a:ext uri="{FF2B5EF4-FFF2-40B4-BE49-F238E27FC236}">
                <a16:creationId xmlns:a16="http://schemas.microsoft.com/office/drawing/2014/main" id="{5831E082-C260-138F-21C2-82E203D5A229}"/>
              </a:ext>
            </a:extLst>
          </p:cNvPr>
          <p:cNvGrpSpPr>
            <a:grpSpLocks/>
          </p:cNvGrpSpPr>
          <p:nvPr/>
        </p:nvGrpSpPr>
        <p:grpSpPr bwMode="auto">
          <a:xfrm>
            <a:off x="1" y="6524626"/>
            <a:ext cx="12288688" cy="333375"/>
            <a:chOff x="0" y="4110"/>
            <a:chExt cx="5783" cy="210"/>
          </a:xfrm>
        </p:grpSpPr>
        <p:pic>
          <p:nvPicPr>
            <p:cNvPr id="80904" name="Picture 33" descr="banner azul copy">
              <a:extLst>
                <a:ext uri="{FF2B5EF4-FFF2-40B4-BE49-F238E27FC236}">
                  <a16:creationId xmlns:a16="http://schemas.microsoft.com/office/drawing/2014/main" id="{2191EC8A-AE4E-5F9E-5406-968D80F056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10"/>
              <a:ext cx="576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05" name="Text Box 34">
              <a:extLst>
                <a:ext uri="{FF2B5EF4-FFF2-40B4-BE49-F238E27FC236}">
                  <a16:creationId xmlns:a16="http://schemas.microsoft.com/office/drawing/2014/main" id="{AE5D42A5-4203-5785-ABA6-68A0151D3D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" y="4119"/>
              <a:ext cx="57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s-ES" altLang="es-ES" sz="1200" b="1">
                  <a:solidFill>
                    <a:schemeClr val="bg1"/>
                  </a:solidFill>
                </a:rPr>
                <a:t>AAMS Ibérica </a:t>
              </a:r>
              <a:r>
                <a:rPr lang="es-ES" altLang="es-ES" sz="1200" b="1">
                  <a:solidFill>
                    <a:schemeClr val="bg1"/>
                  </a:solidFill>
                  <a:cs typeface="Arial" panose="020B0604020202020204" pitchFamily="34" charset="0"/>
                </a:rPr>
                <a:t>▪ Alfareros, 4 </a:t>
              </a:r>
              <a:r>
                <a:rPr lang="es-ES" altLang="es-ES" sz="1200" b="1">
                  <a:solidFill>
                    <a:schemeClr val="bg1"/>
                  </a:solidFill>
                </a:rPr>
                <a:t>▪  San Martín de Valdeiglesias ▪  Madrid ▪  Tl. +34 91 862 8162 ▪  www.aams-iberica.com</a:t>
              </a:r>
            </a:p>
          </p:txBody>
        </p:sp>
      </p:grpSp>
      <p:pic>
        <p:nvPicPr>
          <p:cNvPr id="80900" name="Picture 37" descr="fotos recortadas a la medi copy">
            <a:extLst>
              <a:ext uri="{FF2B5EF4-FFF2-40B4-BE49-F238E27FC236}">
                <a16:creationId xmlns:a16="http://schemas.microsoft.com/office/drawing/2014/main" id="{344C31E9-8D13-B379-C72C-833FB4869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93675"/>
            <a:ext cx="32766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Imagen 21" descr="Texto&#10;&#10;Descripción generada automáticamente con confianza media">
            <a:extLst>
              <a:ext uri="{FF2B5EF4-FFF2-40B4-BE49-F238E27FC236}">
                <a16:creationId xmlns:a16="http://schemas.microsoft.com/office/drawing/2014/main" id="{0CCBF22F-7A7A-E168-E22A-9D150CC97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9" t="7991" r="16789" b="13963"/>
          <a:stretch>
            <a:fillRect/>
          </a:stretch>
        </p:blipFill>
        <p:spPr bwMode="auto">
          <a:xfrm>
            <a:off x="119856" y="44624"/>
            <a:ext cx="28082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2" name="Imagen 7" descr="Imagen que contiene suelo&#10;&#10;Descripción generada con confianza alta">
            <a:hlinkClick r:id="rId5"/>
            <a:extLst>
              <a:ext uri="{FF2B5EF4-FFF2-40B4-BE49-F238E27FC236}">
                <a16:creationId xmlns:a16="http://schemas.microsoft.com/office/drawing/2014/main" id="{3833604D-B1DE-ACCD-A733-372FC5349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41439"/>
            <a:ext cx="914400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4357C5F-AF94-BDF4-C2DB-9AEFC0E0734A}"/>
              </a:ext>
            </a:extLst>
          </p:cNvPr>
          <p:cNvSpPr txBox="1"/>
          <p:nvPr/>
        </p:nvSpPr>
        <p:spPr>
          <a:xfrm>
            <a:off x="4727576" y="4302126"/>
            <a:ext cx="3457575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/>
              <a:t>-   Materia orgánica</a:t>
            </a:r>
          </a:p>
          <a:p>
            <a:pPr marL="285750" indent="-285750">
              <a:buFontTx/>
              <a:buChar char="-"/>
              <a:defRPr/>
            </a:pPr>
            <a:r>
              <a:rPr lang="es-ES" dirty="0"/>
              <a:t>Humedad del suelo</a:t>
            </a:r>
          </a:p>
          <a:p>
            <a:pPr marL="285750" indent="-285750">
              <a:buFontTx/>
              <a:buChar char="-"/>
              <a:defRPr/>
            </a:pPr>
            <a:r>
              <a:rPr lang="es-ES" dirty="0"/>
              <a:t>Temperatura del suelo</a:t>
            </a:r>
          </a:p>
          <a:p>
            <a:pPr marL="285750" indent="-285750">
              <a:buFontTx/>
              <a:buChar char="-"/>
              <a:defRPr/>
            </a:pPr>
            <a:r>
              <a:rPr lang="es-ES" dirty="0"/>
              <a:t>Cantidad de residuo</a:t>
            </a:r>
          </a:p>
          <a:p>
            <a:pPr marL="285750" indent="-285750">
              <a:buFontTx/>
              <a:buChar char="-"/>
              <a:defRPr/>
            </a:pPr>
            <a:r>
              <a:rPr lang="es-ES" dirty="0"/>
              <a:t>Densidad de semillas </a:t>
            </a:r>
            <a:endParaRPr lang="es-ES_tradn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banner azul copy">
            <a:extLst>
              <a:ext uri="{FF2B5EF4-FFF2-40B4-BE49-F238E27FC236}">
                <a16:creationId xmlns:a16="http://schemas.microsoft.com/office/drawing/2014/main" id="{8DF4F5D4-F2D8-D31E-5221-5ACA2F57F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6" descr="home">
            <a:extLst>
              <a:ext uri="{FF2B5EF4-FFF2-40B4-BE49-F238E27FC236}">
                <a16:creationId xmlns:a16="http://schemas.microsoft.com/office/drawing/2014/main" id="{611D85B0-A61B-9474-708E-56BB38AE73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81625" y="2738439"/>
            <a:ext cx="14287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28684" name="Text Box 12">
            <a:extLst>
              <a:ext uri="{FF2B5EF4-FFF2-40B4-BE49-F238E27FC236}">
                <a16:creationId xmlns:a16="http://schemas.microsoft.com/office/drawing/2014/main" id="{8D1EB2C9-84A7-BBC0-C638-081731C5B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324" y="915231"/>
            <a:ext cx="8029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ES" sz="1700" dirty="0"/>
              <a:t> Equipos para calibración e inspección de abonadoras y pulverizadores</a:t>
            </a:r>
          </a:p>
        </p:txBody>
      </p:sp>
      <p:grpSp>
        <p:nvGrpSpPr>
          <p:cNvPr id="4101" name="Group 35">
            <a:extLst>
              <a:ext uri="{FF2B5EF4-FFF2-40B4-BE49-F238E27FC236}">
                <a16:creationId xmlns:a16="http://schemas.microsoft.com/office/drawing/2014/main" id="{BBC44E9F-21E2-5B71-1B52-A20432020B6E}"/>
              </a:ext>
            </a:extLst>
          </p:cNvPr>
          <p:cNvGrpSpPr>
            <a:grpSpLocks/>
          </p:cNvGrpSpPr>
          <p:nvPr/>
        </p:nvGrpSpPr>
        <p:grpSpPr bwMode="auto">
          <a:xfrm>
            <a:off x="1" y="6524626"/>
            <a:ext cx="12288688" cy="333375"/>
            <a:chOff x="0" y="4110"/>
            <a:chExt cx="5783" cy="210"/>
          </a:xfrm>
        </p:grpSpPr>
        <p:pic>
          <p:nvPicPr>
            <p:cNvPr id="4115" name="Picture 33" descr="banner azul copy">
              <a:extLst>
                <a:ext uri="{FF2B5EF4-FFF2-40B4-BE49-F238E27FC236}">
                  <a16:creationId xmlns:a16="http://schemas.microsoft.com/office/drawing/2014/main" id="{69C4452C-C4D3-0637-CA90-3CA9C180A5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10"/>
              <a:ext cx="576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6" name="Text Box 34">
              <a:extLst>
                <a:ext uri="{FF2B5EF4-FFF2-40B4-BE49-F238E27FC236}">
                  <a16:creationId xmlns:a16="http://schemas.microsoft.com/office/drawing/2014/main" id="{EE1A06AF-13E7-6561-C766-F802C1EA8A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" y="4119"/>
              <a:ext cx="57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s-ES" altLang="es-ES" sz="1200" b="1" dirty="0">
                  <a:solidFill>
                    <a:schemeClr val="bg1"/>
                  </a:solidFill>
                </a:rPr>
                <a:t>AAMS Ibérica </a:t>
              </a:r>
              <a:r>
                <a:rPr lang="es-ES" altLang="es-ES" sz="1200" b="1" dirty="0">
                  <a:solidFill>
                    <a:schemeClr val="bg1"/>
                  </a:solidFill>
                  <a:cs typeface="Arial" panose="020B0604020202020204" pitchFamily="34" charset="0"/>
                </a:rPr>
                <a:t>▪ Alfareros 4 </a:t>
              </a:r>
              <a:r>
                <a:rPr lang="es-ES" altLang="es-ES" sz="1200" b="1" dirty="0">
                  <a:solidFill>
                    <a:schemeClr val="bg1"/>
                  </a:solidFill>
                </a:rPr>
                <a:t>▪  San Martín de Valdeiglesias ▪  Madrid ▪  Tl. +34 91 862 8162 ▪  www.aams-iberica.com</a:t>
              </a:r>
            </a:p>
          </p:txBody>
        </p:sp>
      </p:grpSp>
      <p:pic>
        <p:nvPicPr>
          <p:cNvPr id="4102" name="Picture 37" descr="fotos recortadas a la medi copy">
            <a:extLst>
              <a:ext uri="{FF2B5EF4-FFF2-40B4-BE49-F238E27FC236}">
                <a16:creationId xmlns:a16="http://schemas.microsoft.com/office/drawing/2014/main" id="{3C7BA4A6-63FB-027F-E51C-01CAE43DC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9" y="201140"/>
            <a:ext cx="32766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Text Box 14">
            <a:extLst>
              <a:ext uri="{FF2B5EF4-FFF2-40B4-BE49-F238E27FC236}">
                <a16:creationId xmlns:a16="http://schemas.microsoft.com/office/drawing/2014/main" id="{503FE818-24F0-B9D3-3350-D72AF633B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5674" y="1387996"/>
            <a:ext cx="7242695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ES" sz="1700" dirty="0"/>
              <a:t>  Distribución de equipos para Agricultura de Precisión</a:t>
            </a:r>
          </a:p>
        </p:txBody>
      </p:sp>
      <p:pic>
        <p:nvPicPr>
          <p:cNvPr id="4104" name="Imagen 21" descr="Texto&#10;&#10;Descripción generada automáticamente con confianza media">
            <a:extLst>
              <a:ext uri="{FF2B5EF4-FFF2-40B4-BE49-F238E27FC236}">
                <a16:creationId xmlns:a16="http://schemas.microsoft.com/office/drawing/2014/main" id="{0CBD44FA-11CC-3A00-B86A-3D180935F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9" t="7991" r="16789" b="13963"/>
          <a:stretch>
            <a:fillRect/>
          </a:stretch>
        </p:blipFill>
        <p:spPr bwMode="auto">
          <a:xfrm>
            <a:off x="119857" y="44624"/>
            <a:ext cx="28082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6" name="Grupo 10">
            <a:extLst>
              <a:ext uri="{FF2B5EF4-FFF2-40B4-BE49-F238E27FC236}">
                <a16:creationId xmlns:a16="http://schemas.microsoft.com/office/drawing/2014/main" id="{47879C9B-B357-0B83-EA1A-951BCB03988D}"/>
              </a:ext>
            </a:extLst>
          </p:cNvPr>
          <p:cNvGrpSpPr>
            <a:grpSpLocks/>
          </p:cNvGrpSpPr>
          <p:nvPr/>
        </p:nvGrpSpPr>
        <p:grpSpPr bwMode="auto">
          <a:xfrm>
            <a:off x="1487488" y="4951413"/>
            <a:ext cx="9577064" cy="1312862"/>
            <a:chOff x="532418" y="4951765"/>
            <a:chExt cx="8493016" cy="1312081"/>
          </a:xfrm>
        </p:grpSpPr>
        <p:pic>
          <p:nvPicPr>
            <p:cNvPr id="4107" name="Picture 23" descr="Ag Leader Logo">
              <a:hlinkClick r:id="rId5"/>
              <a:extLst>
                <a:ext uri="{FF2B5EF4-FFF2-40B4-BE49-F238E27FC236}">
                  <a16:creationId xmlns:a16="http://schemas.microsoft.com/office/drawing/2014/main" id="{9871E319-858E-970F-7F06-A47183ECEF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418" y="5015643"/>
              <a:ext cx="2016125" cy="603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8" name="Picture 27" descr="TeeJet">
              <a:hlinkClick r:id="rId7"/>
              <a:extLst>
                <a:ext uri="{FF2B5EF4-FFF2-40B4-BE49-F238E27FC236}">
                  <a16:creationId xmlns:a16="http://schemas.microsoft.com/office/drawing/2014/main" id="{F8851F9D-0612-026D-0CDC-6533DC9180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1338" y="4951765"/>
              <a:ext cx="1655763" cy="611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29" descr="Veris Tech Logo">
              <a:hlinkClick r:id="rId9"/>
              <a:extLst>
                <a:ext uri="{FF2B5EF4-FFF2-40B4-BE49-F238E27FC236}">
                  <a16:creationId xmlns:a16="http://schemas.microsoft.com/office/drawing/2014/main" id="{87549536-6533-5490-2B13-7BF0215A21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580" y="5652147"/>
              <a:ext cx="935038" cy="541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Picture 39" descr="Garford">
              <a:hlinkClick r:id="rId11"/>
              <a:extLst>
                <a:ext uri="{FF2B5EF4-FFF2-40B4-BE49-F238E27FC236}">
                  <a16:creationId xmlns:a16="http://schemas.microsoft.com/office/drawing/2014/main" id="{896B2C42-0E85-E982-FB34-01C6BC336D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3711" y="5029686"/>
              <a:ext cx="1776413" cy="428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1" name="Picture 40" descr="logo Wintex">
              <a:hlinkClick r:id="rId13"/>
              <a:extLst>
                <a:ext uri="{FF2B5EF4-FFF2-40B4-BE49-F238E27FC236}">
                  <a16:creationId xmlns:a16="http://schemas.microsoft.com/office/drawing/2014/main" id="{FF56C066-EEC5-C644-39E2-5B2D0EC96A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4846" y="5802593"/>
              <a:ext cx="2160588" cy="381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2" name="Imagen 3" descr="Un dibujo de una cara feliz&#10;&#10;Descripción generada automáticamente con confianza baja">
              <a:hlinkClick r:id="rId15"/>
              <a:extLst>
                <a:ext uri="{FF2B5EF4-FFF2-40B4-BE49-F238E27FC236}">
                  <a16:creationId xmlns:a16="http://schemas.microsoft.com/office/drawing/2014/main" id="{A1236B3E-1273-918C-0556-EC99C650AD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3550" y="5618239"/>
              <a:ext cx="1763187" cy="54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3" name="Imagen 5" descr="Un dibujo con letras&#10;&#10;Descripción generada automáticamente con confianza media">
              <a:hlinkClick r:id="rId17"/>
              <a:extLst>
                <a:ext uri="{FF2B5EF4-FFF2-40B4-BE49-F238E27FC236}">
                  <a16:creationId xmlns:a16="http://schemas.microsoft.com/office/drawing/2014/main" id="{B985C9D0-0102-1625-A7BE-B0D88B3E45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1458" y="5100214"/>
              <a:ext cx="618904" cy="618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Imagen 7">
              <a:hlinkClick r:id="rId19"/>
              <a:extLst>
                <a:ext uri="{FF2B5EF4-FFF2-40B4-BE49-F238E27FC236}">
                  <a16:creationId xmlns:a16="http://schemas.microsoft.com/office/drawing/2014/main" id="{D63AAAB9-AA55-6953-7191-3E9246343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9154" y="5837600"/>
              <a:ext cx="2029743" cy="426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Text Box 12">
            <a:extLst>
              <a:ext uri="{FF2B5EF4-FFF2-40B4-BE49-F238E27FC236}">
                <a16:creationId xmlns:a16="http://schemas.microsoft.com/office/drawing/2014/main" id="{FB57F051-08B2-FBBD-342F-117E73652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5674" y="4571282"/>
            <a:ext cx="8502327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ES" sz="1700" dirty="0"/>
              <a:t> Equipos control de calidad y reducción de pérdidas en productos (Martin Lishman)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9EED026F-EB13-B698-D1FD-BB4AABAFF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1595" y="3717032"/>
            <a:ext cx="66246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s-ES" altLang="es-ES" sz="1600" dirty="0"/>
              <a:t> Plantadoras y equipos Wagner con tecnología GPS</a:t>
            </a: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7B4C244D-86D7-D3EF-FCB6-5E7FE6559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323" y="2520777"/>
            <a:ext cx="66246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s-ES" altLang="es-ES" sz="1600" dirty="0"/>
              <a:t> Monitores de rendimiento en cosechadoras de cereales</a:t>
            </a: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0B5812F2-4A06-6BAE-F984-F819EC3CA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323" y="2944986"/>
            <a:ext cx="66246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s-ES" altLang="es-ES" sz="1600" dirty="0"/>
              <a:t> Controladores CANBUS e ISOBUS, para máquinas 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8A6FB0A7-5957-6BAD-9CDF-20B3537FB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7126" y="3313145"/>
            <a:ext cx="66246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s-ES" altLang="es-ES" sz="1600" dirty="0"/>
              <a:t> Cultivadores con visión artificial para escarda mecánica</a:t>
            </a: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007CE8DB-5F7C-8C53-DFC3-B26CBA2C7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324" y="1756711"/>
            <a:ext cx="66246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s-ES" altLang="es-ES" sz="1600" dirty="0"/>
              <a:t> Equipos para muestreo, análisis y mapeo de suelos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962E72A5-97AA-E626-6325-2051691F2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8934" y="2103957"/>
            <a:ext cx="66246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s-ES" altLang="es-ES" sz="1600" dirty="0"/>
              <a:t> Sistemas de guiado y autoguiado por GPS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3ACCD73E-5E03-711C-0615-3ADA31B5C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561" y="4170566"/>
            <a:ext cx="66246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s-ES" altLang="es-ES" sz="1600" dirty="0"/>
              <a:t> Boquillas y componentes específicos de pulverización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banner azul copy">
            <a:extLst>
              <a:ext uri="{FF2B5EF4-FFF2-40B4-BE49-F238E27FC236}">
                <a16:creationId xmlns:a16="http://schemas.microsoft.com/office/drawing/2014/main" id="{6A55CB8F-1525-7381-2A08-621885878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59" name="Group 35">
            <a:extLst>
              <a:ext uri="{FF2B5EF4-FFF2-40B4-BE49-F238E27FC236}">
                <a16:creationId xmlns:a16="http://schemas.microsoft.com/office/drawing/2014/main" id="{42BAE5D6-B1B8-4F89-02E4-C073E6FF3405}"/>
              </a:ext>
            </a:extLst>
          </p:cNvPr>
          <p:cNvGrpSpPr>
            <a:grpSpLocks/>
          </p:cNvGrpSpPr>
          <p:nvPr/>
        </p:nvGrpSpPr>
        <p:grpSpPr bwMode="auto">
          <a:xfrm>
            <a:off x="1" y="6524626"/>
            <a:ext cx="12192000" cy="333375"/>
            <a:chOff x="0" y="4110"/>
            <a:chExt cx="5783" cy="210"/>
          </a:xfrm>
        </p:grpSpPr>
        <p:pic>
          <p:nvPicPr>
            <p:cNvPr id="45063" name="Picture 33" descr="banner azul copy">
              <a:extLst>
                <a:ext uri="{FF2B5EF4-FFF2-40B4-BE49-F238E27FC236}">
                  <a16:creationId xmlns:a16="http://schemas.microsoft.com/office/drawing/2014/main" id="{E76CCFEA-77E7-CE68-57A6-233C082299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10"/>
              <a:ext cx="576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4" name="Text Box 34">
              <a:extLst>
                <a:ext uri="{FF2B5EF4-FFF2-40B4-BE49-F238E27FC236}">
                  <a16:creationId xmlns:a16="http://schemas.microsoft.com/office/drawing/2014/main" id="{A7CE1F52-50E0-D08B-382F-F3CC312561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" y="4119"/>
              <a:ext cx="57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s-ES" altLang="es-ES" sz="1200" b="1">
                  <a:solidFill>
                    <a:schemeClr val="bg1"/>
                  </a:solidFill>
                </a:rPr>
                <a:t>AAMS Ibérica </a:t>
              </a:r>
              <a:r>
                <a:rPr lang="es-ES" altLang="es-ES" sz="1200" b="1">
                  <a:solidFill>
                    <a:schemeClr val="bg1"/>
                  </a:solidFill>
                  <a:cs typeface="Arial" panose="020B0604020202020204" pitchFamily="34" charset="0"/>
                </a:rPr>
                <a:t>▪ Alfareros, 4 </a:t>
              </a:r>
              <a:r>
                <a:rPr lang="es-ES" altLang="es-ES" sz="1200" b="1">
                  <a:solidFill>
                    <a:schemeClr val="bg1"/>
                  </a:solidFill>
                </a:rPr>
                <a:t>▪  San Martín de Valdeiglesias ▪  Madrid ▪  Tl. +34 91 862 8162 ▪  www.aams-iberica.com</a:t>
              </a:r>
            </a:p>
          </p:txBody>
        </p:sp>
      </p:grpSp>
      <p:pic>
        <p:nvPicPr>
          <p:cNvPr id="45060" name="Picture 37" descr="fotos recortadas a la medi copy">
            <a:extLst>
              <a:ext uri="{FF2B5EF4-FFF2-40B4-BE49-F238E27FC236}">
                <a16:creationId xmlns:a16="http://schemas.microsoft.com/office/drawing/2014/main" id="{3378EF72-CFBE-66C8-4345-DCD723714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70632"/>
            <a:ext cx="32766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Imagen 21" descr="Texto&#10;&#10;Descripción generada automáticamente con confianza media">
            <a:extLst>
              <a:ext uri="{FF2B5EF4-FFF2-40B4-BE49-F238E27FC236}">
                <a16:creationId xmlns:a16="http://schemas.microsoft.com/office/drawing/2014/main" id="{7EBF8766-51A2-5A5D-50AC-1899ECCB7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9" t="7991" r="16789" b="13963"/>
          <a:stretch>
            <a:fillRect/>
          </a:stretch>
        </p:blipFill>
        <p:spPr bwMode="auto">
          <a:xfrm>
            <a:off x="119360" y="44624"/>
            <a:ext cx="28082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6" descr="paquete completo">
            <a:extLst>
              <a:ext uri="{FF2B5EF4-FFF2-40B4-BE49-F238E27FC236}">
                <a16:creationId xmlns:a16="http://schemas.microsoft.com/office/drawing/2014/main" id="{1E49965C-FD81-24C2-3D70-F261A1DC9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836614"/>
            <a:ext cx="6408738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7">
            <a:extLst>
              <a:ext uri="{FF2B5EF4-FFF2-40B4-BE49-F238E27FC236}">
                <a16:creationId xmlns:a16="http://schemas.microsoft.com/office/drawing/2014/main" id="{F66E33CD-DCF8-2C77-AC0D-67E6E7AFA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2467865"/>
            <a:ext cx="4536504" cy="355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anner azul copy">
            <a:extLst>
              <a:ext uri="{FF2B5EF4-FFF2-40B4-BE49-F238E27FC236}">
                <a16:creationId xmlns:a16="http://schemas.microsoft.com/office/drawing/2014/main" id="{AD85BAEE-78E2-A693-D3D4-5ADE884BB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5" name="Group 35">
            <a:extLst>
              <a:ext uri="{FF2B5EF4-FFF2-40B4-BE49-F238E27FC236}">
                <a16:creationId xmlns:a16="http://schemas.microsoft.com/office/drawing/2014/main" id="{E437341C-9121-8EC1-9AF3-DCF4DC9FF31A}"/>
              </a:ext>
            </a:extLst>
          </p:cNvPr>
          <p:cNvGrpSpPr>
            <a:grpSpLocks/>
          </p:cNvGrpSpPr>
          <p:nvPr/>
        </p:nvGrpSpPr>
        <p:grpSpPr bwMode="auto">
          <a:xfrm>
            <a:off x="0" y="6524626"/>
            <a:ext cx="12288687" cy="333375"/>
            <a:chOff x="0" y="4110"/>
            <a:chExt cx="5783" cy="210"/>
          </a:xfrm>
        </p:grpSpPr>
        <p:pic>
          <p:nvPicPr>
            <p:cNvPr id="8202" name="Picture 33" descr="banner azul copy">
              <a:extLst>
                <a:ext uri="{FF2B5EF4-FFF2-40B4-BE49-F238E27FC236}">
                  <a16:creationId xmlns:a16="http://schemas.microsoft.com/office/drawing/2014/main" id="{0ED77BF4-ECC2-BB78-430F-66AA03D21D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10"/>
              <a:ext cx="576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3" name="Text Box 34">
              <a:extLst>
                <a:ext uri="{FF2B5EF4-FFF2-40B4-BE49-F238E27FC236}">
                  <a16:creationId xmlns:a16="http://schemas.microsoft.com/office/drawing/2014/main" id="{247FA505-D9D0-1BA1-78EF-ACC65A56A1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" y="4119"/>
              <a:ext cx="57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s-ES" altLang="es-ES" sz="1200" b="1" dirty="0">
                  <a:solidFill>
                    <a:schemeClr val="bg1"/>
                  </a:solidFill>
                </a:rPr>
                <a:t>AAMS Ibérica </a:t>
              </a:r>
              <a:r>
                <a:rPr lang="es-ES" altLang="es-ES" sz="1200" b="1" dirty="0">
                  <a:solidFill>
                    <a:schemeClr val="bg1"/>
                  </a:solidFill>
                  <a:cs typeface="Arial" panose="020B0604020202020204" pitchFamily="34" charset="0"/>
                </a:rPr>
                <a:t>▪ Alfareros, 4 </a:t>
              </a:r>
              <a:r>
                <a:rPr lang="es-ES" altLang="es-ES" sz="1200" b="1" dirty="0">
                  <a:solidFill>
                    <a:schemeClr val="bg1"/>
                  </a:solidFill>
                </a:rPr>
                <a:t>▪  San Martín de Valdeiglesias ▪  Madrid ▪  Tl. +34 91 862 8162 ▪  www.aams-iberica.com</a:t>
              </a:r>
            </a:p>
          </p:txBody>
        </p:sp>
      </p:grpSp>
      <p:pic>
        <p:nvPicPr>
          <p:cNvPr id="8196" name="Picture 37" descr="fotos recortadas a la medi copy">
            <a:extLst>
              <a:ext uri="{FF2B5EF4-FFF2-40B4-BE49-F238E27FC236}">
                <a16:creationId xmlns:a16="http://schemas.microsoft.com/office/drawing/2014/main" id="{3DC63BF8-59FC-5955-3E9B-0129ED9A7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543" y="184944"/>
            <a:ext cx="32766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Imagen 21" descr="Texto&#10;&#10;Descripción generada automáticamente con confianza media">
            <a:extLst>
              <a:ext uri="{FF2B5EF4-FFF2-40B4-BE49-F238E27FC236}">
                <a16:creationId xmlns:a16="http://schemas.microsoft.com/office/drawing/2014/main" id="{B3361FDA-FD5F-49D7-C6BF-9D5A972FA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9" t="7991" r="16789" b="13963"/>
          <a:stretch>
            <a:fillRect/>
          </a:stretch>
        </p:blipFill>
        <p:spPr bwMode="auto">
          <a:xfrm>
            <a:off x="119856" y="44624"/>
            <a:ext cx="28082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E6DFBF3-9B90-068F-B742-8BFF2A7F3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941" y="1210796"/>
            <a:ext cx="69562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s-ES" altLang="en-US" sz="2000" b="1" dirty="0"/>
              <a:t>Cuellos de botella en la dosificación variable</a:t>
            </a:r>
            <a:endParaRPr lang="es-ES_tradnl" altLang="en-US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B804934-EE39-DD69-7E37-16BD19ABFC5B}"/>
              </a:ext>
            </a:extLst>
          </p:cNvPr>
          <p:cNvSpPr txBox="1"/>
          <p:nvPr/>
        </p:nvSpPr>
        <p:spPr>
          <a:xfrm>
            <a:off x="205941" y="2211404"/>
            <a:ext cx="4809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dirty="0"/>
              <a:t>PUNTO 3: Interpretación y toma de decisiones. Falta de empresas consultoras </a:t>
            </a:r>
            <a:r>
              <a:rPr lang="es-ES" u="sng" dirty="0"/>
              <a:t>con conocimiento agronómico</a:t>
            </a:r>
            <a:endParaRPr lang="es-E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016F29-14FA-ECE8-13AD-DB60E5F6A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1886724"/>
            <a:ext cx="5409824" cy="312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CuadroTexto 8">
            <a:extLst>
              <a:ext uri="{FF2B5EF4-FFF2-40B4-BE49-F238E27FC236}">
                <a16:creationId xmlns:a16="http://schemas.microsoft.com/office/drawing/2014/main" id="{00EE2E43-F571-8CFE-04C0-F14E20DB6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5033" y="5702149"/>
            <a:ext cx="2160588" cy="3698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n-US" sz="1800"/>
              <a:t>Mapa del cultivo</a:t>
            </a:r>
            <a:endParaRPr lang="es-ES_tradnl" altLang="en-US" sz="180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6706790-B286-80DE-55B9-F73A71255564}"/>
              </a:ext>
            </a:extLst>
          </p:cNvPr>
          <p:cNvGrpSpPr/>
          <p:nvPr/>
        </p:nvGrpSpPr>
        <p:grpSpPr>
          <a:xfrm>
            <a:off x="6015633" y="5756124"/>
            <a:ext cx="2940050" cy="369888"/>
            <a:chOff x="6015633" y="5756124"/>
            <a:chExt cx="2940050" cy="369888"/>
          </a:xfrm>
        </p:grpSpPr>
        <p:sp>
          <p:nvSpPr>
            <p:cNvPr id="7" name="Flecha: a la derecha 6">
              <a:extLst>
                <a:ext uri="{FF2B5EF4-FFF2-40B4-BE49-F238E27FC236}">
                  <a16:creationId xmlns:a16="http://schemas.microsoft.com/office/drawing/2014/main" id="{4F646B63-AD1F-901C-A8C2-3B9DE2CC60A8}"/>
                </a:ext>
              </a:extLst>
            </p:cNvPr>
            <p:cNvSpPr/>
            <p:nvPr/>
          </p:nvSpPr>
          <p:spPr>
            <a:xfrm>
              <a:off x="6015633" y="5771999"/>
              <a:ext cx="681038" cy="30003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sp>
          <p:nvSpPr>
            <p:cNvPr id="8" name="CuadroTexto 10">
              <a:extLst>
                <a:ext uri="{FF2B5EF4-FFF2-40B4-BE49-F238E27FC236}">
                  <a16:creationId xmlns:a16="http://schemas.microsoft.com/office/drawing/2014/main" id="{2981CEC5-B566-7906-4448-40335AA2A2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6683" y="5756124"/>
              <a:ext cx="2159000" cy="3698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ES" altLang="en-US" sz="1800" dirty="0"/>
                <a:t>Mapa de abonado</a:t>
              </a:r>
              <a:endParaRPr lang="es-ES_tradnl" altLang="en-US" sz="1800" dirty="0"/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B650374D-16A8-4AAE-7591-F27043B1C99C}"/>
              </a:ext>
            </a:extLst>
          </p:cNvPr>
          <p:cNvGrpSpPr/>
          <p:nvPr/>
        </p:nvGrpSpPr>
        <p:grpSpPr>
          <a:xfrm>
            <a:off x="205941" y="4077468"/>
            <a:ext cx="11613593" cy="2350170"/>
            <a:chOff x="205941" y="4077468"/>
            <a:chExt cx="11613593" cy="2350170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7F0BB09D-E3E6-4227-B897-2FACC7F4FC50}"/>
                </a:ext>
              </a:extLst>
            </p:cNvPr>
            <p:cNvSpPr txBox="1"/>
            <p:nvPr/>
          </p:nvSpPr>
          <p:spPr>
            <a:xfrm>
              <a:off x="205941" y="4077468"/>
              <a:ext cx="38728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 startAt="2"/>
              </a:pPr>
              <a:r>
                <a:rPr lang="es-ES" dirty="0"/>
                <a:t>Compatibilidad de los ficheros de datos</a:t>
              </a:r>
            </a:p>
          </p:txBody>
        </p: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E08CF490-E03D-F6C3-CB61-A109C16E0286}"/>
                </a:ext>
              </a:extLst>
            </p:cNvPr>
            <p:cNvGrpSpPr/>
            <p:nvPr/>
          </p:nvGrpSpPr>
          <p:grpSpPr>
            <a:xfrm>
              <a:off x="9055697" y="5433863"/>
              <a:ext cx="2763837" cy="993775"/>
              <a:chOff x="9055697" y="5433863"/>
              <a:chExt cx="2763837" cy="993775"/>
            </a:xfrm>
          </p:grpSpPr>
          <p:sp>
            <p:nvSpPr>
              <p:cNvPr id="9" name="Flecha: a la derecha 8">
                <a:extLst>
                  <a:ext uri="{FF2B5EF4-FFF2-40B4-BE49-F238E27FC236}">
                    <a16:creationId xmlns:a16="http://schemas.microsoft.com/office/drawing/2014/main" id="{65BB18AD-E43F-7774-8878-566B34D78126}"/>
                  </a:ext>
                </a:extLst>
              </p:cNvPr>
              <p:cNvSpPr/>
              <p:nvPr/>
            </p:nvSpPr>
            <p:spPr>
              <a:xfrm>
                <a:off x="9055697" y="5789463"/>
                <a:ext cx="681037" cy="30162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_tradnl"/>
              </a:p>
            </p:txBody>
          </p:sp>
          <p:pic>
            <p:nvPicPr>
              <p:cNvPr id="10" name="Imagen 12">
                <a:extLst>
                  <a:ext uri="{FF2B5EF4-FFF2-40B4-BE49-F238E27FC236}">
                    <a16:creationId xmlns:a16="http://schemas.microsoft.com/office/drawing/2014/main" id="{2D8DE743-4394-E969-3488-42CC901B89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20897" y="5433863"/>
                <a:ext cx="1798637" cy="993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8016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anner azul copy">
            <a:extLst>
              <a:ext uri="{FF2B5EF4-FFF2-40B4-BE49-F238E27FC236}">
                <a16:creationId xmlns:a16="http://schemas.microsoft.com/office/drawing/2014/main" id="{AD85BAEE-78E2-A693-D3D4-5ADE884BB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5" name="Group 35">
            <a:extLst>
              <a:ext uri="{FF2B5EF4-FFF2-40B4-BE49-F238E27FC236}">
                <a16:creationId xmlns:a16="http://schemas.microsoft.com/office/drawing/2014/main" id="{E437341C-9121-8EC1-9AF3-DCF4DC9FF31A}"/>
              </a:ext>
            </a:extLst>
          </p:cNvPr>
          <p:cNvGrpSpPr>
            <a:grpSpLocks/>
          </p:cNvGrpSpPr>
          <p:nvPr/>
        </p:nvGrpSpPr>
        <p:grpSpPr bwMode="auto">
          <a:xfrm>
            <a:off x="1" y="6524626"/>
            <a:ext cx="12192000" cy="333375"/>
            <a:chOff x="0" y="4110"/>
            <a:chExt cx="5783" cy="210"/>
          </a:xfrm>
        </p:grpSpPr>
        <p:pic>
          <p:nvPicPr>
            <p:cNvPr id="8202" name="Picture 33" descr="banner azul copy">
              <a:extLst>
                <a:ext uri="{FF2B5EF4-FFF2-40B4-BE49-F238E27FC236}">
                  <a16:creationId xmlns:a16="http://schemas.microsoft.com/office/drawing/2014/main" id="{0ED77BF4-ECC2-BB78-430F-66AA03D21D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10"/>
              <a:ext cx="576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3" name="Text Box 34">
              <a:extLst>
                <a:ext uri="{FF2B5EF4-FFF2-40B4-BE49-F238E27FC236}">
                  <a16:creationId xmlns:a16="http://schemas.microsoft.com/office/drawing/2014/main" id="{247FA505-D9D0-1BA1-78EF-ACC65A56A1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" y="4119"/>
              <a:ext cx="57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s-ES" altLang="es-ES" sz="1200" b="1">
                  <a:solidFill>
                    <a:schemeClr val="bg1"/>
                  </a:solidFill>
                </a:rPr>
                <a:t>AAMS Ibérica </a:t>
              </a:r>
              <a:r>
                <a:rPr lang="es-ES" altLang="es-ES" sz="1200" b="1">
                  <a:solidFill>
                    <a:schemeClr val="bg1"/>
                  </a:solidFill>
                  <a:cs typeface="Arial" panose="020B0604020202020204" pitchFamily="34" charset="0"/>
                </a:rPr>
                <a:t>▪ Alfareros, 4 </a:t>
              </a:r>
              <a:r>
                <a:rPr lang="es-ES" altLang="es-ES" sz="1200" b="1">
                  <a:solidFill>
                    <a:schemeClr val="bg1"/>
                  </a:solidFill>
                </a:rPr>
                <a:t>▪  San Martín de Valdeiglesias ▪  Madrid ▪  Tl. +34 91 862 8162 ▪  www.aams-iberica.com</a:t>
              </a:r>
            </a:p>
          </p:txBody>
        </p:sp>
      </p:grpSp>
      <p:pic>
        <p:nvPicPr>
          <p:cNvPr id="8196" name="Picture 37" descr="fotos recortadas a la medi copy">
            <a:extLst>
              <a:ext uri="{FF2B5EF4-FFF2-40B4-BE49-F238E27FC236}">
                <a16:creationId xmlns:a16="http://schemas.microsoft.com/office/drawing/2014/main" id="{3DC63BF8-59FC-5955-3E9B-0129ED9A7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338" y="184275"/>
            <a:ext cx="32766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Imagen 21" descr="Texto&#10;&#10;Descripción generada automáticamente con confianza media">
            <a:extLst>
              <a:ext uri="{FF2B5EF4-FFF2-40B4-BE49-F238E27FC236}">
                <a16:creationId xmlns:a16="http://schemas.microsoft.com/office/drawing/2014/main" id="{B3361FDA-FD5F-49D7-C6BF-9D5A972FA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9" t="7991" r="16789" b="13963"/>
          <a:stretch>
            <a:fillRect/>
          </a:stretch>
        </p:blipFill>
        <p:spPr bwMode="auto">
          <a:xfrm>
            <a:off x="119360" y="44624"/>
            <a:ext cx="28082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32736EA-A487-83B2-6575-995D2AA10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438" y="1844824"/>
            <a:ext cx="43200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es-ES" altLang="en-US" sz="2000" dirty="0">
                <a:solidFill>
                  <a:schemeClr val="bg1">
                    <a:lumMod val="65000"/>
                  </a:schemeClr>
                </a:solidFill>
              </a:rPr>
              <a:t>Que exista variabilidad</a:t>
            </a:r>
            <a:endParaRPr lang="es-ES_tradnl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4EFDAEE-466C-026C-6C4E-1827E7340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552" y="1180128"/>
            <a:ext cx="74888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s-ES" altLang="en-US" sz="2800" dirty="0">
                <a:solidFill>
                  <a:srgbClr val="0070C0"/>
                </a:solidFill>
              </a:rPr>
              <a:t>Premisas para hacer dosificación variable</a:t>
            </a:r>
            <a:endParaRPr lang="es-ES_tradnl" altLang="en-US" sz="2800" dirty="0">
              <a:solidFill>
                <a:srgbClr val="0070C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4065DB4-5F02-C211-E483-3F373547F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438" y="3243313"/>
            <a:ext cx="43200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>
              <a:spcBef>
                <a:spcPct val="0"/>
              </a:spcBef>
              <a:buFont typeface="+mj-lt"/>
              <a:buAutoNum type="arabicPeriod" startAt="2"/>
            </a:pPr>
            <a:r>
              <a:rPr lang="es-ES" altLang="en-US" sz="2000" dirty="0">
                <a:solidFill>
                  <a:schemeClr val="bg1">
                    <a:lumMod val="65000"/>
                  </a:schemeClr>
                </a:solidFill>
              </a:rPr>
              <a:t>Que sea técnicamente posible</a:t>
            </a:r>
            <a:endParaRPr lang="es-ES_tradnl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D2F2F2D-DB82-722F-4220-7774A7D33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8532" y="4879324"/>
            <a:ext cx="43200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>
              <a:spcBef>
                <a:spcPct val="0"/>
              </a:spcBef>
              <a:buFont typeface="+mj-lt"/>
              <a:buAutoNum type="arabicParenR" startAt="3"/>
            </a:pPr>
            <a:r>
              <a:rPr lang="es-ES" altLang="en-US" sz="2000" dirty="0"/>
              <a:t>Que sea rentable</a:t>
            </a:r>
            <a:endParaRPr lang="es-ES_tradnl" altLang="en-US" sz="20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13422C9-523A-C3E0-30F4-2DD4F6BFF3D0}"/>
              </a:ext>
            </a:extLst>
          </p:cNvPr>
          <p:cNvSpPr txBox="1"/>
          <p:nvPr/>
        </p:nvSpPr>
        <p:spPr>
          <a:xfrm>
            <a:off x="2855640" y="2276872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- Mapas de rendimiento</a:t>
            </a:r>
          </a:p>
          <a:p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- Mapas de satélites, drones, sensores, …</a:t>
            </a:r>
          </a:p>
          <a:p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- </a:t>
            </a:r>
            <a:r>
              <a:rPr lang="es-ES" b="1" dirty="0">
                <a:solidFill>
                  <a:schemeClr val="bg1">
                    <a:lumMod val="65000"/>
                  </a:schemeClr>
                </a:solidFill>
              </a:rPr>
              <a:t>Mapas de suelos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F6C3174-689E-E14A-7BD9-E272111474DC}"/>
              </a:ext>
            </a:extLst>
          </p:cNvPr>
          <p:cNvSpPr txBox="1"/>
          <p:nvPr/>
        </p:nvSpPr>
        <p:spPr>
          <a:xfrm>
            <a:off x="2845522" y="3675466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- GPS (?)</a:t>
            </a:r>
          </a:p>
          <a:p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- Abonadoras</a:t>
            </a:r>
          </a:p>
          <a:p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- Pulverizadores</a:t>
            </a:r>
          </a:p>
          <a:p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- Sembradoras</a:t>
            </a:r>
            <a:endParaRPr lang="es-ES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 descr="Hundred Euro in a jeans pocket, Hand put the money">
            <a:extLst>
              <a:ext uri="{FF2B5EF4-FFF2-40B4-BE49-F238E27FC236}">
                <a16:creationId xmlns:a16="http://schemas.microsoft.com/office/drawing/2014/main" id="{D46AC3DC-DD01-00F6-AC5D-CB99092EC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083" y="3814707"/>
            <a:ext cx="3744416" cy="249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27FF2E1-DBFB-C84C-F8CA-5EE783CDDA4C}"/>
              </a:ext>
            </a:extLst>
          </p:cNvPr>
          <p:cNvSpPr txBox="1"/>
          <p:nvPr/>
        </p:nvSpPr>
        <p:spPr>
          <a:xfrm>
            <a:off x="2568030" y="5343537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En muchos casos no es necesario comprar tractores ni máquinas nuevas.</a:t>
            </a:r>
          </a:p>
        </p:txBody>
      </p:sp>
    </p:spTree>
    <p:extLst>
      <p:ext uri="{BB962C8B-B14F-4D97-AF65-F5344CB8AC3E}">
        <p14:creationId xmlns:p14="http://schemas.microsoft.com/office/powerpoint/2010/main" val="420042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anner azul copy">
            <a:extLst>
              <a:ext uri="{FF2B5EF4-FFF2-40B4-BE49-F238E27FC236}">
                <a16:creationId xmlns:a16="http://schemas.microsoft.com/office/drawing/2014/main" id="{AD85BAEE-78E2-A693-D3D4-5ADE884BB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5" name="Group 35">
            <a:extLst>
              <a:ext uri="{FF2B5EF4-FFF2-40B4-BE49-F238E27FC236}">
                <a16:creationId xmlns:a16="http://schemas.microsoft.com/office/drawing/2014/main" id="{E437341C-9121-8EC1-9AF3-DCF4DC9FF31A}"/>
              </a:ext>
            </a:extLst>
          </p:cNvPr>
          <p:cNvGrpSpPr>
            <a:grpSpLocks/>
          </p:cNvGrpSpPr>
          <p:nvPr/>
        </p:nvGrpSpPr>
        <p:grpSpPr bwMode="auto">
          <a:xfrm>
            <a:off x="1" y="6524626"/>
            <a:ext cx="12192000" cy="333375"/>
            <a:chOff x="0" y="4110"/>
            <a:chExt cx="5783" cy="210"/>
          </a:xfrm>
        </p:grpSpPr>
        <p:pic>
          <p:nvPicPr>
            <p:cNvPr id="8202" name="Picture 33" descr="banner azul copy">
              <a:extLst>
                <a:ext uri="{FF2B5EF4-FFF2-40B4-BE49-F238E27FC236}">
                  <a16:creationId xmlns:a16="http://schemas.microsoft.com/office/drawing/2014/main" id="{0ED77BF4-ECC2-BB78-430F-66AA03D21D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10"/>
              <a:ext cx="576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3" name="Text Box 34">
              <a:extLst>
                <a:ext uri="{FF2B5EF4-FFF2-40B4-BE49-F238E27FC236}">
                  <a16:creationId xmlns:a16="http://schemas.microsoft.com/office/drawing/2014/main" id="{247FA505-D9D0-1BA1-78EF-ACC65A56A1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" y="4119"/>
              <a:ext cx="57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s-ES" altLang="es-ES" sz="1200" b="1">
                  <a:solidFill>
                    <a:schemeClr val="bg1"/>
                  </a:solidFill>
                </a:rPr>
                <a:t>AAMS Ibérica </a:t>
              </a:r>
              <a:r>
                <a:rPr lang="es-ES" altLang="es-ES" sz="1200" b="1">
                  <a:solidFill>
                    <a:schemeClr val="bg1"/>
                  </a:solidFill>
                  <a:cs typeface="Arial" panose="020B0604020202020204" pitchFamily="34" charset="0"/>
                </a:rPr>
                <a:t>▪ Alfareros, 4 </a:t>
              </a:r>
              <a:r>
                <a:rPr lang="es-ES" altLang="es-ES" sz="1200" b="1">
                  <a:solidFill>
                    <a:schemeClr val="bg1"/>
                  </a:solidFill>
                </a:rPr>
                <a:t>▪  San Martín de Valdeiglesias ▪  Madrid ▪  Tl. +34 91 862 8162 ▪  www.aams-iberica.com</a:t>
              </a:r>
            </a:p>
          </p:txBody>
        </p:sp>
      </p:grpSp>
      <p:pic>
        <p:nvPicPr>
          <p:cNvPr id="8196" name="Picture 37" descr="fotos recortadas a la medi copy">
            <a:extLst>
              <a:ext uri="{FF2B5EF4-FFF2-40B4-BE49-F238E27FC236}">
                <a16:creationId xmlns:a16="http://schemas.microsoft.com/office/drawing/2014/main" id="{3DC63BF8-59FC-5955-3E9B-0129ED9A7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164671"/>
            <a:ext cx="32766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Imagen 21" descr="Texto&#10;&#10;Descripción generada automáticamente con confianza media">
            <a:extLst>
              <a:ext uri="{FF2B5EF4-FFF2-40B4-BE49-F238E27FC236}">
                <a16:creationId xmlns:a16="http://schemas.microsoft.com/office/drawing/2014/main" id="{B3361FDA-FD5F-49D7-C6BF-9D5A972FA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9" t="7991" r="16789" b="13963"/>
          <a:stretch>
            <a:fillRect/>
          </a:stretch>
        </p:blipFill>
        <p:spPr bwMode="auto">
          <a:xfrm>
            <a:off x="120191" y="44624"/>
            <a:ext cx="28082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D2F2F2D-DB82-722F-4220-7774A7D33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937" y="1177212"/>
            <a:ext cx="60932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s-ES_tradnl" altLang="en-US" sz="2000" b="1" dirty="0">
                <a:solidFill>
                  <a:srgbClr val="0070C0"/>
                </a:solidFill>
              </a:rPr>
              <a:t>“25 años de dosificación variable en España”</a:t>
            </a:r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AE39F8E1-3F19-D746-F6CC-80FEAE73ABD5}"/>
              </a:ext>
            </a:extLst>
          </p:cNvPr>
          <p:cNvGrpSpPr>
            <a:grpSpLocks/>
          </p:cNvGrpSpPr>
          <p:nvPr/>
        </p:nvGrpSpPr>
        <p:grpSpPr bwMode="auto">
          <a:xfrm>
            <a:off x="700061" y="2162868"/>
            <a:ext cx="3036069" cy="3048000"/>
            <a:chOff x="192" y="624"/>
            <a:chExt cx="1776" cy="1920"/>
          </a:xfrm>
        </p:grpSpPr>
        <p:pic>
          <p:nvPicPr>
            <p:cNvPr id="3" name="Picture 10" descr="prefcircle">
              <a:extLst>
                <a:ext uri="{FF2B5EF4-FFF2-40B4-BE49-F238E27FC236}">
                  <a16:creationId xmlns:a16="http://schemas.microsoft.com/office/drawing/2014/main" id="{4B3610D0-384F-8A5E-5D1F-0E66D60873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624"/>
              <a:ext cx="1776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 Box 11">
              <a:extLst>
                <a:ext uri="{FF2B5EF4-FFF2-40B4-BE49-F238E27FC236}">
                  <a16:creationId xmlns:a16="http://schemas.microsoft.com/office/drawing/2014/main" id="{695FE197-30A8-DE6E-8318-D5AF3382CE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719"/>
              <a:ext cx="545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s-ES_tradnl" altLang="pt-PT" sz="1000" b="1">
                  <a:solidFill>
                    <a:srgbClr val="000099"/>
                  </a:solidFill>
                  <a:latin typeface="Times New Roman" panose="02020603050405020304" pitchFamily="18" charset="0"/>
                </a:rPr>
                <a:t>Obtención         de datos</a:t>
              </a:r>
              <a:endParaRPr lang="es-ES" altLang="pt-PT" sz="1000" b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" name="Text Box 12">
              <a:extLst>
                <a:ext uri="{FF2B5EF4-FFF2-40B4-BE49-F238E27FC236}">
                  <a16:creationId xmlns:a16="http://schemas.microsoft.com/office/drawing/2014/main" id="{E356615D-5732-10C6-F2AD-F3D830D193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3" y="719"/>
              <a:ext cx="630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r>
                <a:rPr lang="es-ES_tradnl" altLang="pt-PT" sz="1000" b="1">
                  <a:solidFill>
                    <a:srgbClr val="000099"/>
                  </a:solidFill>
                  <a:latin typeface="Times New Roman" panose="02020603050405020304" pitchFamily="18" charset="0"/>
                </a:rPr>
                <a:t>Procesamiento      de datos</a:t>
              </a:r>
              <a:endParaRPr lang="es-ES" altLang="pt-PT" sz="1000" b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" name="Text Box 13">
              <a:extLst>
                <a:ext uri="{FF2B5EF4-FFF2-40B4-BE49-F238E27FC236}">
                  <a16:creationId xmlns:a16="http://schemas.microsoft.com/office/drawing/2014/main" id="{90AA861B-5C5A-DC0A-DE0D-7CF9A35180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4" y="2103"/>
              <a:ext cx="716" cy="3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r>
                <a:rPr lang="es-ES_tradnl" altLang="pt-PT" sz="1000" b="1">
                  <a:solidFill>
                    <a:srgbClr val="000099"/>
                  </a:solidFill>
                  <a:latin typeface="Times New Roman" panose="02020603050405020304" pitchFamily="18" charset="0"/>
                </a:rPr>
                <a:t>Interpretación     de datos y toma de DECISIONES</a:t>
              </a:r>
              <a:endParaRPr lang="es-ES" altLang="pt-PT" sz="1000" b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" name="Text Box 14">
              <a:extLst>
                <a:ext uri="{FF2B5EF4-FFF2-40B4-BE49-F238E27FC236}">
                  <a16:creationId xmlns:a16="http://schemas.microsoft.com/office/drawing/2014/main" id="{6E143216-CDF5-9398-4EF6-C292FD26D0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256"/>
              <a:ext cx="660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s-ES_tradnl" altLang="pt-PT" sz="1000" b="1">
                  <a:solidFill>
                    <a:srgbClr val="000099"/>
                  </a:solidFill>
                  <a:latin typeface="Times New Roman" panose="02020603050405020304" pitchFamily="18" charset="0"/>
                </a:rPr>
                <a:t>Aplicacione</a:t>
              </a:r>
              <a:r>
                <a:rPr lang="es-ES_tradnl" altLang="pt-PT" sz="1200" b="1">
                  <a:solidFill>
                    <a:srgbClr val="000099"/>
                  </a:solidFill>
                  <a:latin typeface="Times New Roman" panose="02020603050405020304" pitchFamily="18" charset="0"/>
                </a:rPr>
                <a:t>s</a:t>
              </a:r>
              <a:endParaRPr lang="es-ES" altLang="pt-PT" sz="1200" b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14D3F07-2329-DF52-971D-577CD5CF817F}"/>
              </a:ext>
            </a:extLst>
          </p:cNvPr>
          <p:cNvSpPr txBox="1"/>
          <p:nvPr/>
        </p:nvSpPr>
        <p:spPr>
          <a:xfrm>
            <a:off x="4267395" y="2348880"/>
            <a:ext cx="7200799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/>
              <a:t>Disponemos de tecnologías para VRA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DB5D6D7-7FB7-0597-582F-5B83E7E1283F}"/>
              </a:ext>
            </a:extLst>
          </p:cNvPr>
          <p:cNvSpPr txBox="1"/>
          <p:nvPr/>
        </p:nvSpPr>
        <p:spPr>
          <a:xfrm>
            <a:off x="4295800" y="2982726"/>
            <a:ext cx="7847711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/>
              <a:t>Se toman muy pocos datos básicos: suelos, cultivos, rendimiento,…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7E128FC-4BC8-EAD3-769A-6480CEB4CDD7}"/>
              </a:ext>
            </a:extLst>
          </p:cNvPr>
          <p:cNvSpPr txBox="1"/>
          <p:nvPr/>
        </p:nvSpPr>
        <p:spPr>
          <a:xfrm>
            <a:off x="4295801" y="3605682"/>
            <a:ext cx="7200799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/>
              <a:t>Escasa digitalización de datos (hemos vuelto a perder, una vez más, el tren)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55AE00A-8470-7282-9DB4-BB48781518A3}"/>
              </a:ext>
            </a:extLst>
          </p:cNvPr>
          <p:cNvSpPr txBox="1"/>
          <p:nvPr/>
        </p:nvSpPr>
        <p:spPr>
          <a:xfrm>
            <a:off x="4267395" y="4522165"/>
            <a:ext cx="7200799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/>
              <a:t>Escasa cultura de la consultoría agronómica</a:t>
            </a:r>
          </a:p>
        </p:txBody>
      </p:sp>
    </p:spTree>
    <p:extLst>
      <p:ext uri="{BB962C8B-B14F-4D97-AF65-F5344CB8AC3E}">
        <p14:creationId xmlns:p14="http://schemas.microsoft.com/office/powerpoint/2010/main" val="161239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fotos recortadas a la medi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4" y="6092824"/>
            <a:ext cx="63722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0" descr="banner azul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 Box 29"/>
          <p:cNvSpPr txBox="1">
            <a:spLocks noChangeArrowheads="1"/>
          </p:cNvSpPr>
          <p:nvPr/>
        </p:nvSpPr>
        <p:spPr bwMode="auto">
          <a:xfrm>
            <a:off x="1415480" y="1479089"/>
            <a:ext cx="9865096" cy="24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3000" b="1" dirty="0">
                <a:solidFill>
                  <a:srgbClr val="002060"/>
                </a:solidFill>
                <a:latin typeface="Tahoma" panose="020B0604030504040204" pitchFamily="34" charset="0"/>
              </a:rPr>
              <a:t>Agricultura de Precisión, innovación en el sector agrario y agroalimentario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altLang="es-ES" sz="2000" b="1" dirty="0">
                <a:solidFill>
                  <a:srgbClr val="002060"/>
                </a:solidFill>
                <a:latin typeface="Tahoma" panose="020B0604030504040204" pitchFamily="34" charset="0"/>
              </a:rPr>
              <a:t>Experiencias en dosificación variable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altLang="es-ES" sz="24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</a:rPr>
              <a:t>“25 años de dosificación variable en España”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altLang="es-ES" b="1" dirty="0">
                <a:solidFill>
                  <a:srgbClr val="002060"/>
                </a:solidFill>
                <a:latin typeface="Tahoma" panose="020B0604030504040204" pitchFamily="34" charset="0"/>
              </a:rPr>
              <a:t>Burgos, 18 de Octubre de 2023</a:t>
            </a:r>
          </a:p>
        </p:txBody>
      </p:sp>
      <p:sp>
        <p:nvSpPr>
          <p:cNvPr id="12" name="Text Box 33">
            <a:extLst>
              <a:ext uri="{FF2B5EF4-FFF2-40B4-BE49-F238E27FC236}">
                <a16:creationId xmlns:a16="http://schemas.microsoft.com/office/drawing/2014/main" id="{60130788-67DF-4A38-B920-1CBD119E1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104" y="4470293"/>
            <a:ext cx="4540196" cy="84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10000"/>
              </a:spcBef>
            </a:pPr>
            <a:r>
              <a:rPr lang="es-ES" altLang="es-ES" sz="1600" b="1" dirty="0"/>
              <a:t>AAMS Ibérica</a:t>
            </a:r>
            <a:endParaRPr lang="es-ES_tradnl" altLang="es-ES" sz="1600" b="1" dirty="0"/>
          </a:p>
          <a:p>
            <a:pPr eaLnBrk="1" hangingPunct="1">
              <a:lnSpc>
                <a:spcPct val="95000"/>
              </a:lnSpc>
              <a:spcBef>
                <a:spcPct val="10000"/>
              </a:spcBef>
            </a:pPr>
            <a:r>
              <a:rPr lang="es-ES_tradnl" altLang="es-ES" sz="1600" b="1" dirty="0"/>
              <a:t>Carlos.Escribano@aams-iberica.com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</a:pPr>
            <a:r>
              <a:rPr lang="es-ES" altLang="es-ES" sz="1600" b="1" dirty="0"/>
              <a:t>28680 San Martín de Valdeiglesias </a:t>
            </a:r>
            <a:r>
              <a:rPr lang="es-ES_tradnl" altLang="es-ES" sz="1600" b="1" dirty="0"/>
              <a:t>(Madrid)</a:t>
            </a:r>
            <a:endParaRPr lang="es-ES" altLang="es-ES" sz="1600" b="1" dirty="0"/>
          </a:p>
        </p:txBody>
      </p:sp>
      <p:sp>
        <p:nvSpPr>
          <p:cNvPr id="13" name="Text Box 33">
            <a:extLst>
              <a:ext uri="{FF2B5EF4-FFF2-40B4-BE49-F238E27FC236}">
                <a16:creationId xmlns:a16="http://schemas.microsoft.com/office/drawing/2014/main" id="{3F2AA58F-CC2D-46DF-8668-A7B7437EA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4470293"/>
            <a:ext cx="3879904" cy="84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10000"/>
              </a:spcBef>
            </a:pPr>
            <a:r>
              <a:rPr lang="es-ES" altLang="es-ES" sz="1600" b="1" dirty="0"/>
              <a:t>Carlos Escribano Villa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</a:pPr>
            <a:r>
              <a:rPr lang="es-ES_tradnl" altLang="es-ES" sz="1600" b="1" dirty="0"/>
              <a:t>Especialista en Agr. de Precisión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</a:pPr>
            <a:r>
              <a:rPr lang="es-ES_tradnl" altLang="es-ES" sz="1600" b="1" dirty="0"/>
              <a:t>Tl.: 91 862 8162 / 605 936 036</a:t>
            </a:r>
          </a:p>
        </p:txBody>
      </p:sp>
      <p:pic>
        <p:nvPicPr>
          <p:cNvPr id="2" name="Imagen 10" descr="Texto&#10;&#10;Descripción generada automáticamente con confianza media">
            <a:extLst>
              <a:ext uri="{FF2B5EF4-FFF2-40B4-BE49-F238E27FC236}">
                <a16:creationId xmlns:a16="http://schemas.microsoft.com/office/drawing/2014/main" id="{4F72A376-CD2C-D2B6-75F8-BC120CD1A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9" t="7991" r="16789" b="13963"/>
          <a:stretch>
            <a:fillRect/>
          </a:stretch>
        </p:blipFill>
        <p:spPr bwMode="auto">
          <a:xfrm>
            <a:off x="119336" y="44624"/>
            <a:ext cx="2808287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75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banner azul copy">
            <a:extLst>
              <a:ext uri="{FF2B5EF4-FFF2-40B4-BE49-F238E27FC236}">
                <a16:creationId xmlns:a16="http://schemas.microsoft.com/office/drawing/2014/main" id="{EB28E63A-71E8-557D-3E51-BAACB52D2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Group 35">
            <a:extLst>
              <a:ext uri="{FF2B5EF4-FFF2-40B4-BE49-F238E27FC236}">
                <a16:creationId xmlns:a16="http://schemas.microsoft.com/office/drawing/2014/main" id="{0AF03296-A3AA-D757-3C1B-C84FE630CFA9}"/>
              </a:ext>
            </a:extLst>
          </p:cNvPr>
          <p:cNvGrpSpPr>
            <a:grpSpLocks/>
          </p:cNvGrpSpPr>
          <p:nvPr/>
        </p:nvGrpSpPr>
        <p:grpSpPr bwMode="auto">
          <a:xfrm>
            <a:off x="1" y="6524626"/>
            <a:ext cx="12192000" cy="333375"/>
            <a:chOff x="0" y="4110"/>
            <a:chExt cx="5783" cy="210"/>
          </a:xfrm>
        </p:grpSpPr>
        <p:pic>
          <p:nvPicPr>
            <p:cNvPr id="10253" name="Picture 33" descr="banner azul copy">
              <a:extLst>
                <a:ext uri="{FF2B5EF4-FFF2-40B4-BE49-F238E27FC236}">
                  <a16:creationId xmlns:a16="http://schemas.microsoft.com/office/drawing/2014/main" id="{4CD18B9B-FDF3-AFF8-286B-D958B04399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10"/>
              <a:ext cx="576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4" name="Text Box 34">
              <a:extLst>
                <a:ext uri="{FF2B5EF4-FFF2-40B4-BE49-F238E27FC236}">
                  <a16:creationId xmlns:a16="http://schemas.microsoft.com/office/drawing/2014/main" id="{C08E4A7A-8EF0-FB8C-4AD5-CBD6719BE6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" y="4119"/>
              <a:ext cx="57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s-ES" altLang="es-ES" sz="1200" b="1">
                  <a:solidFill>
                    <a:schemeClr val="bg1"/>
                  </a:solidFill>
                </a:rPr>
                <a:t>AAMS Ibérica </a:t>
              </a:r>
              <a:r>
                <a:rPr lang="es-ES" altLang="es-ES" sz="1200" b="1">
                  <a:solidFill>
                    <a:schemeClr val="bg1"/>
                  </a:solidFill>
                  <a:cs typeface="Arial" panose="020B0604020202020204" pitchFamily="34" charset="0"/>
                </a:rPr>
                <a:t>▪ Alfareros, 4 </a:t>
              </a:r>
              <a:r>
                <a:rPr lang="es-ES" altLang="es-ES" sz="1200" b="1">
                  <a:solidFill>
                    <a:schemeClr val="bg1"/>
                  </a:solidFill>
                </a:rPr>
                <a:t>▪  San Martín de Valdeiglesias ▪  Madrid ▪  Tl. +34 91 862 8162 ▪  www.aams-iberica.com</a:t>
              </a:r>
            </a:p>
          </p:txBody>
        </p:sp>
      </p:grpSp>
      <p:pic>
        <p:nvPicPr>
          <p:cNvPr id="10244" name="Picture 37" descr="fotos recortadas a la medi copy">
            <a:extLst>
              <a:ext uri="{FF2B5EF4-FFF2-40B4-BE49-F238E27FC236}">
                <a16:creationId xmlns:a16="http://schemas.microsoft.com/office/drawing/2014/main" id="{213D0EDB-2DD7-6AC4-13EE-08B51BA9E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424" y="193675"/>
            <a:ext cx="32766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Imagen 21" descr="Texto&#10;&#10;Descripción generada automáticamente con confianza media">
            <a:extLst>
              <a:ext uri="{FF2B5EF4-FFF2-40B4-BE49-F238E27FC236}">
                <a16:creationId xmlns:a16="http://schemas.microsoft.com/office/drawing/2014/main" id="{DF074D83-B4ED-123D-96EC-4B04B89B5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9" t="7991" r="16789" b="13963"/>
          <a:stretch>
            <a:fillRect/>
          </a:stretch>
        </p:blipFill>
        <p:spPr bwMode="auto">
          <a:xfrm>
            <a:off x="119857" y="44448"/>
            <a:ext cx="28082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6" name="Group 9">
            <a:extLst>
              <a:ext uri="{FF2B5EF4-FFF2-40B4-BE49-F238E27FC236}">
                <a16:creationId xmlns:a16="http://schemas.microsoft.com/office/drawing/2014/main" id="{8686A0CA-7A6D-ADCA-3F76-C081DCD3763A}"/>
              </a:ext>
            </a:extLst>
          </p:cNvPr>
          <p:cNvGrpSpPr>
            <a:grpSpLocks/>
          </p:cNvGrpSpPr>
          <p:nvPr/>
        </p:nvGrpSpPr>
        <p:grpSpPr bwMode="auto">
          <a:xfrm>
            <a:off x="3530600" y="1425576"/>
            <a:ext cx="5105400" cy="5078413"/>
            <a:chOff x="1392" y="1008"/>
            <a:chExt cx="2976" cy="2911"/>
          </a:xfrm>
        </p:grpSpPr>
        <p:pic>
          <p:nvPicPr>
            <p:cNvPr id="10248" name="Picture 10" descr="prefcircle">
              <a:extLst>
                <a:ext uri="{FF2B5EF4-FFF2-40B4-BE49-F238E27FC236}">
                  <a16:creationId xmlns:a16="http://schemas.microsoft.com/office/drawing/2014/main" id="{5E639DD8-0747-ACD6-0495-76E93F8880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1008"/>
              <a:ext cx="2976" cy="2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9" name="Text Box 11">
              <a:extLst>
                <a:ext uri="{FF2B5EF4-FFF2-40B4-BE49-F238E27FC236}">
                  <a16:creationId xmlns:a16="http://schemas.microsoft.com/office/drawing/2014/main" id="{7793815A-AC59-E0C8-3DB8-EE036A3209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1152"/>
              <a:ext cx="912" cy="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s-ES_tradnl" altLang="pt-PT" sz="1800" b="1">
                  <a:solidFill>
                    <a:srgbClr val="000099"/>
                  </a:solidFill>
                  <a:latin typeface="Times New Roman" panose="02020603050405020304" pitchFamily="18" charset="0"/>
                </a:rPr>
                <a:t>Obtención         de datos</a:t>
              </a:r>
              <a:endParaRPr lang="es-ES" altLang="pt-PT" sz="1800" b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50" name="Text Box 12">
              <a:extLst>
                <a:ext uri="{FF2B5EF4-FFF2-40B4-BE49-F238E27FC236}">
                  <a16:creationId xmlns:a16="http://schemas.microsoft.com/office/drawing/2014/main" id="{3C48503B-D106-5B69-0A9E-C89C8BE5A8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1152"/>
              <a:ext cx="1056" cy="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r>
                <a:rPr lang="es-ES_tradnl" altLang="pt-PT" sz="1800" b="1">
                  <a:solidFill>
                    <a:srgbClr val="000099"/>
                  </a:solidFill>
                  <a:latin typeface="Times New Roman" panose="02020603050405020304" pitchFamily="18" charset="0"/>
                </a:rPr>
                <a:t>Procesamiento      de datos</a:t>
              </a:r>
              <a:endParaRPr lang="es-ES" altLang="pt-PT" sz="1800" b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51" name="Text Box 13">
              <a:extLst>
                <a:ext uri="{FF2B5EF4-FFF2-40B4-BE49-F238E27FC236}">
                  <a16:creationId xmlns:a16="http://schemas.microsoft.com/office/drawing/2014/main" id="{B655B9DD-B02A-A88C-B6B3-83856DE722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3250"/>
              <a:ext cx="1200" cy="5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r>
                <a:rPr lang="es-ES_tradnl" altLang="pt-PT" sz="1800" b="1">
                  <a:solidFill>
                    <a:srgbClr val="000099"/>
                  </a:solidFill>
                  <a:latin typeface="Times New Roman" panose="02020603050405020304" pitchFamily="18" charset="0"/>
                </a:rPr>
                <a:t>Interpretación     de datos y toma de DECISIONES</a:t>
              </a:r>
              <a:endParaRPr lang="es-ES" altLang="pt-PT" sz="1800" b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52" name="Text Box 14">
              <a:extLst>
                <a:ext uri="{FF2B5EF4-FFF2-40B4-BE49-F238E27FC236}">
                  <a16:creationId xmlns:a16="http://schemas.microsoft.com/office/drawing/2014/main" id="{66D18BE0-E440-BEDF-B068-49756D3261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3552"/>
              <a:ext cx="1104" cy="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s-ES_tradnl" altLang="pt-PT" sz="1800" b="1">
                  <a:solidFill>
                    <a:srgbClr val="000099"/>
                  </a:solidFill>
                  <a:latin typeface="Times New Roman" panose="02020603050405020304" pitchFamily="18" charset="0"/>
                </a:rPr>
                <a:t>Aplicaciones</a:t>
              </a:r>
              <a:endParaRPr lang="es-ES" altLang="pt-PT" sz="1800" b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0247" name="Text Box 15">
            <a:extLst>
              <a:ext uri="{FF2B5EF4-FFF2-40B4-BE49-F238E27FC236}">
                <a16:creationId xmlns:a16="http://schemas.microsoft.com/office/drawing/2014/main" id="{DA05FBD5-5BC3-F923-BC3F-8AF3CC104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0" y="865188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ES_tradnl" altLang="pt-PT" sz="2400" b="1">
                <a:latin typeface="Times New Roman" panose="02020603050405020304" pitchFamily="18" charset="0"/>
              </a:rPr>
              <a:t>Proceso de la agricultura de precisión</a:t>
            </a:r>
            <a:endParaRPr lang="es-ES" altLang="pt-PT" sz="2400" b="1">
              <a:latin typeface="Times New Roman" panose="020206030504050203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212B8F7-AE5A-A17D-6265-FE5820A78F37}"/>
              </a:ext>
            </a:extLst>
          </p:cNvPr>
          <p:cNvSpPr/>
          <p:nvPr/>
        </p:nvSpPr>
        <p:spPr>
          <a:xfrm>
            <a:off x="3431704" y="3933056"/>
            <a:ext cx="2592288" cy="2505844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banner azul copy">
            <a:extLst>
              <a:ext uri="{FF2B5EF4-FFF2-40B4-BE49-F238E27FC236}">
                <a16:creationId xmlns:a16="http://schemas.microsoft.com/office/drawing/2014/main" id="{8268451A-6F39-3CF4-9131-18CCCCA70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7" name="Group 35">
            <a:extLst>
              <a:ext uri="{FF2B5EF4-FFF2-40B4-BE49-F238E27FC236}">
                <a16:creationId xmlns:a16="http://schemas.microsoft.com/office/drawing/2014/main" id="{C918B614-4343-E826-1FC8-561FB21EC6C3}"/>
              </a:ext>
            </a:extLst>
          </p:cNvPr>
          <p:cNvGrpSpPr>
            <a:grpSpLocks/>
          </p:cNvGrpSpPr>
          <p:nvPr/>
        </p:nvGrpSpPr>
        <p:grpSpPr bwMode="auto">
          <a:xfrm>
            <a:off x="1" y="6524626"/>
            <a:ext cx="12288687" cy="333375"/>
            <a:chOff x="0" y="4110"/>
            <a:chExt cx="5783" cy="210"/>
          </a:xfrm>
        </p:grpSpPr>
        <p:pic>
          <p:nvPicPr>
            <p:cNvPr id="11280" name="Picture 33" descr="banner azul copy">
              <a:extLst>
                <a:ext uri="{FF2B5EF4-FFF2-40B4-BE49-F238E27FC236}">
                  <a16:creationId xmlns:a16="http://schemas.microsoft.com/office/drawing/2014/main" id="{8C0702DC-0A88-C57A-2BB0-040363427F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10"/>
              <a:ext cx="576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1" name="Text Box 34">
              <a:extLst>
                <a:ext uri="{FF2B5EF4-FFF2-40B4-BE49-F238E27FC236}">
                  <a16:creationId xmlns:a16="http://schemas.microsoft.com/office/drawing/2014/main" id="{300E8C0B-E750-70CA-5105-302C91C019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" y="4119"/>
              <a:ext cx="57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s-ES" altLang="es-ES" sz="1200" b="1">
                  <a:solidFill>
                    <a:schemeClr val="bg1"/>
                  </a:solidFill>
                </a:rPr>
                <a:t>AAMS Ibérica </a:t>
              </a:r>
              <a:r>
                <a:rPr lang="es-ES" altLang="es-ES" sz="1200" b="1">
                  <a:solidFill>
                    <a:schemeClr val="bg1"/>
                  </a:solidFill>
                  <a:cs typeface="Arial" panose="020B0604020202020204" pitchFamily="34" charset="0"/>
                </a:rPr>
                <a:t>▪ Alfareros, 4 </a:t>
              </a:r>
              <a:r>
                <a:rPr lang="es-ES" altLang="es-ES" sz="1200" b="1">
                  <a:solidFill>
                    <a:schemeClr val="bg1"/>
                  </a:solidFill>
                </a:rPr>
                <a:t>▪  San Martín de Valdeiglesias ▪  Madrid ▪  Tl. +34 91 862 8162 ▪  www.aams-iberica.com</a:t>
              </a:r>
            </a:p>
          </p:txBody>
        </p:sp>
      </p:grpSp>
      <p:pic>
        <p:nvPicPr>
          <p:cNvPr id="11268" name="Picture 37" descr="fotos recortadas a la medi copy">
            <a:extLst>
              <a:ext uri="{FF2B5EF4-FFF2-40B4-BE49-F238E27FC236}">
                <a16:creationId xmlns:a16="http://schemas.microsoft.com/office/drawing/2014/main" id="{7BEE96CA-6BCB-3282-E6AD-ACA6C0F22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200015"/>
            <a:ext cx="32766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Imagen 21" descr="Texto&#10;&#10;Descripción generada automáticamente con confianza media">
            <a:extLst>
              <a:ext uri="{FF2B5EF4-FFF2-40B4-BE49-F238E27FC236}">
                <a16:creationId xmlns:a16="http://schemas.microsoft.com/office/drawing/2014/main" id="{C28B9D21-B2A2-8B98-9534-10235CC71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9" t="7991" r="16789" b="13963"/>
          <a:stretch>
            <a:fillRect/>
          </a:stretch>
        </p:blipFill>
        <p:spPr bwMode="auto">
          <a:xfrm>
            <a:off x="119336" y="44624"/>
            <a:ext cx="28082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0" name="Group 9">
            <a:extLst>
              <a:ext uri="{FF2B5EF4-FFF2-40B4-BE49-F238E27FC236}">
                <a16:creationId xmlns:a16="http://schemas.microsoft.com/office/drawing/2014/main" id="{AE68CD92-6E90-8442-3394-369C01211E81}"/>
              </a:ext>
            </a:extLst>
          </p:cNvPr>
          <p:cNvGrpSpPr>
            <a:grpSpLocks/>
          </p:cNvGrpSpPr>
          <p:nvPr/>
        </p:nvGrpSpPr>
        <p:grpSpPr bwMode="auto">
          <a:xfrm>
            <a:off x="1991545" y="936625"/>
            <a:ext cx="3036069" cy="3048000"/>
            <a:chOff x="192" y="624"/>
            <a:chExt cx="1776" cy="1920"/>
          </a:xfrm>
        </p:grpSpPr>
        <p:pic>
          <p:nvPicPr>
            <p:cNvPr id="11275" name="Picture 10" descr="prefcircle">
              <a:extLst>
                <a:ext uri="{FF2B5EF4-FFF2-40B4-BE49-F238E27FC236}">
                  <a16:creationId xmlns:a16="http://schemas.microsoft.com/office/drawing/2014/main" id="{14FC75B1-C129-A098-213F-6B9AC57EFE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624"/>
              <a:ext cx="1776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6" name="Text Box 11">
              <a:extLst>
                <a:ext uri="{FF2B5EF4-FFF2-40B4-BE49-F238E27FC236}">
                  <a16:creationId xmlns:a16="http://schemas.microsoft.com/office/drawing/2014/main" id="{1C5AB50F-D8A4-0D9B-69C8-222822C899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719"/>
              <a:ext cx="545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s-ES_tradnl" altLang="pt-PT" sz="1000" b="1">
                  <a:solidFill>
                    <a:srgbClr val="000099"/>
                  </a:solidFill>
                  <a:latin typeface="Times New Roman" panose="02020603050405020304" pitchFamily="18" charset="0"/>
                </a:rPr>
                <a:t>Obtención         de datos</a:t>
              </a:r>
              <a:endParaRPr lang="es-ES" altLang="pt-PT" sz="1000" b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277" name="Text Box 12">
              <a:extLst>
                <a:ext uri="{FF2B5EF4-FFF2-40B4-BE49-F238E27FC236}">
                  <a16:creationId xmlns:a16="http://schemas.microsoft.com/office/drawing/2014/main" id="{CF16D791-5F3F-3258-0328-2619D42943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3" y="719"/>
              <a:ext cx="630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r>
                <a:rPr lang="es-ES_tradnl" altLang="pt-PT" sz="1000" b="1">
                  <a:solidFill>
                    <a:srgbClr val="000099"/>
                  </a:solidFill>
                  <a:latin typeface="Times New Roman" panose="02020603050405020304" pitchFamily="18" charset="0"/>
                </a:rPr>
                <a:t>Procesamiento      de datos</a:t>
              </a:r>
              <a:endParaRPr lang="es-ES" altLang="pt-PT" sz="1000" b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278" name="Text Box 13">
              <a:extLst>
                <a:ext uri="{FF2B5EF4-FFF2-40B4-BE49-F238E27FC236}">
                  <a16:creationId xmlns:a16="http://schemas.microsoft.com/office/drawing/2014/main" id="{2A952CAF-DD25-80D9-7F44-27DCD889A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4" y="2103"/>
              <a:ext cx="716" cy="3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r>
                <a:rPr lang="es-ES_tradnl" altLang="pt-PT" sz="1000" b="1">
                  <a:solidFill>
                    <a:srgbClr val="000099"/>
                  </a:solidFill>
                  <a:latin typeface="Times New Roman" panose="02020603050405020304" pitchFamily="18" charset="0"/>
                </a:rPr>
                <a:t>Interpretación     de datos y toma de DECISIONES</a:t>
              </a:r>
              <a:endParaRPr lang="es-ES" altLang="pt-PT" sz="1000" b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279" name="Text Box 14">
              <a:extLst>
                <a:ext uri="{FF2B5EF4-FFF2-40B4-BE49-F238E27FC236}">
                  <a16:creationId xmlns:a16="http://schemas.microsoft.com/office/drawing/2014/main" id="{4206D5CA-581C-1F58-5AD3-BB3F8ADFE5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256"/>
              <a:ext cx="660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s-ES_tradnl" altLang="pt-PT" sz="1000" b="1">
                  <a:solidFill>
                    <a:srgbClr val="000099"/>
                  </a:solidFill>
                  <a:latin typeface="Times New Roman" panose="02020603050405020304" pitchFamily="18" charset="0"/>
                </a:rPr>
                <a:t>Aplicacione</a:t>
              </a:r>
              <a:r>
                <a:rPr lang="es-ES_tradnl" altLang="pt-PT" sz="1200" b="1">
                  <a:solidFill>
                    <a:srgbClr val="000099"/>
                  </a:solidFill>
                  <a:latin typeface="Times New Roman" panose="02020603050405020304" pitchFamily="18" charset="0"/>
                </a:rPr>
                <a:t>s</a:t>
              </a:r>
              <a:endParaRPr lang="es-ES" altLang="pt-PT" sz="1200" b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4" name="Text Box 15">
            <a:extLst>
              <a:ext uri="{FF2B5EF4-FFF2-40B4-BE49-F238E27FC236}">
                <a16:creationId xmlns:a16="http://schemas.microsoft.com/office/drawing/2014/main" id="{0C8F3889-644A-B3A7-C9F9-3F76EB156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7613" y="873126"/>
            <a:ext cx="5270500" cy="1870769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187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60000"/>
              </a:spcBef>
            </a:pPr>
            <a:r>
              <a:rPr lang="es-ES_tradnl" altLang="pt-PT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1. Obtención de datos:</a:t>
            </a:r>
          </a:p>
          <a:p>
            <a:pPr lvl="1">
              <a:lnSpc>
                <a:spcPct val="70000"/>
              </a:lnSpc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es-ES_tradnl" altLang="pt-PT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s-ES_tradnl" altLang="pt-PT" dirty="0">
                <a:solidFill>
                  <a:schemeClr val="bg1"/>
                </a:solidFill>
                <a:latin typeface="Times New Roman" panose="02020603050405020304" pitchFamily="18" charset="0"/>
              </a:rPr>
              <a:t>Cosecha: rendimiento, humedad del grano, ...</a:t>
            </a:r>
          </a:p>
          <a:p>
            <a:pPr lvl="1">
              <a:lnSpc>
                <a:spcPct val="70000"/>
              </a:lnSpc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es-ES_tradnl" altLang="pt-PT" dirty="0">
                <a:solidFill>
                  <a:schemeClr val="bg1"/>
                </a:solidFill>
                <a:latin typeface="Times New Roman" panose="02020603050405020304" pitchFamily="18" charset="0"/>
              </a:rPr>
              <a:t> Suelos: textura, propiedades físicas y químicas,...</a:t>
            </a:r>
          </a:p>
          <a:p>
            <a:pPr lvl="1">
              <a:lnSpc>
                <a:spcPct val="70000"/>
              </a:lnSpc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es-ES_tradnl" altLang="pt-PT" dirty="0">
                <a:solidFill>
                  <a:schemeClr val="bg1"/>
                </a:solidFill>
                <a:latin typeface="Times New Roman" panose="02020603050405020304" pitchFamily="18" charset="0"/>
              </a:rPr>
              <a:t> Topografía de la parcela</a:t>
            </a:r>
          </a:p>
          <a:p>
            <a:pPr lvl="1">
              <a:lnSpc>
                <a:spcPct val="70000"/>
              </a:lnSpc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es-ES_tradnl" altLang="pt-PT" dirty="0">
                <a:solidFill>
                  <a:schemeClr val="bg1"/>
                </a:solidFill>
                <a:latin typeface="Times New Roman" panose="02020603050405020304" pitchFamily="18" charset="0"/>
              </a:rPr>
              <a:t> Datos del cultivo: biomasa, estado vegetativo,</a:t>
            </a:r>
          </a:p>
          <a:p>
            <a:pPr lvl="1">
              <a:lnSpc>
                <a:spcPct val="70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s-ES_tradnl" altLang="pt-PT" dirty="0">
                <a:solidFill>
                  <a:schemeClr val="bg1"/>
                </a:solidFill>
                <a:latin typeface="Times New Roman" panose="02020603050405020304" pitchFamily="18" charset="0"/>
              </a:rPr>
              <a:t> plagas y/o enfermedades, malas hierbas,....</a:t>
            </a:r>
            <a:endParaRPr lang="es-ES" altLang="pt-PT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32752F3E-7FF3-F55B-43FE-AA370D0D1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7613" y="2719389"/>
            <a:ext cx="5270500" cy="1205971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05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40000"/>
              </a:spcBef>
              <a:buFontTx/>
              <a:buNone/>
            </a:pPr>
            <a:r>
              <a:rPr lang="es-ES_tradnl" altLang="pt-PT" sz="1800" dirty="0">
                <a:solidFill>
                  <a:schemeClr val="bg1"/>
                </a:solidFill>
                <a:latin typeface="Times New Roman" panose="02020603050405020304" pitchFamily="18" charset="0"/>
              </a:rPr>
              <a:t>2. Procesamiento de datos:</a:t>
            </a:r>
          </a:p>
          <a:p>
            <a:pPr lvl="1">
              <a:lnSpc>
                <a:spcPct val="70000"/>
              </a:lnSpc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es-ES_tradnl" altLang="pt-PT" sz="1800" dirty="0">
                <a:solidFill>
                  <a:schemeClr val="bg1"/>
                </a:solidFill>
                <a:latin typeface="Times New Roman" panose="02020603050405020304" pitchFamily="18" charset="0"/>
              </a:rPr>
              <a:t> Mapas de cada variable</a:t>
            </a:r>
          </a:p>
          <a:p>
            <a:pPr lvl="1">
              <a:lnSpc>
                <a:spcPct val="70000"/>
              </a:lnSpc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es-ES_tradnl" altLang="pt-PT" sz="1800" dirty="0">
                <a:solidFill>
                  <a:schemeClr val="bg1"/>
                </a:solidFill>
                <a:latin typeface="Times New Roman" panose="02020603050405020304" pitchFamily="18" charset="0"/>
              </a:rPr>
              <a:t> Resúmenes por parcela, cultivo, explotación, ...</a:t>
            </a:r>
          </a:p>
          <a:p>
            <a:pPr lvl="1">
              <a:lnSpc>
                <a:spcPct val="70000"/>
              </a:lnSpc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es-ES_tradnl" altLang="pt-PT" sz="1800" dirty="0">
                <a:solidFill>
                  <a:schemeClr val="bg1"/>
                </a:solidFill>
                <a:latin typeface="Times New Roman" panose="02020603050405020304" pitchFamily="18" charset="0"/>
              </a:rPr>
              <a:t> Análisis de datos</a:t>
            </a:r>
            <a:endParaRPr lang="es-ES" altLang="pt-PT" sz="18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 Box 17">
            <a:extLst>
              <a:ext uri="{FF2B5EF4-FFF2-40B4-BE49-F238E27FC236}">
                <a16:creationId xmlns:a16="http://schemas.microsoft.com/office/drawing/2014/main" id="{A0378FB0-E254-D230-4894-008D20E10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7613" y="3862389"/>
            <a:ext cx="5270500" cy="1205971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40000"/>
              </a:spcBef>
              <a:buFontTx/>
              <a:buNone/>
            </a:pPr>
            <a:r>
              <a:rPr lang="es-ES_tradnl" altLang="pt-PT" sz="1800" dirty="0">
                <a:solidFill>
                  <a:schemeClr val="bg1"/>
                </a:solidFill>
                <a:latin typeface="Times New Roman" panose="02020603050405020304" pitchFamily="18" charset="0"/>
              </a:rPr>
              <a:t>3. Interpretación y </a:t>
            </a:r>
            <a:r>
              <a:rPr lang="es-ES_tradnl" altLang="pt-PT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toma de decisiones</a:t>
            </a:r>
            <a:r>
              <a:rPr lang="es-ES_tradnl" altLang="pt-PT" sz="1800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</a:p>
          <a:p>
            <a:pPr lvl="1">
              <a:lnSpc>
                <a:spcPct val="70000"/>
              </a:lnSpc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es-ES_tradnl" altLang="pt-PT" sz="1800" dirty="0">
                <a:solidFill>
                  <a:schemeClr val="bg1"/>
                </a:solidFill>
                <a:latin typeface="Times New Roman" panose="02020603050405020304" pitchFamily="18" charset="0"/>
              </a:rPr>
              <a:t> ¿Existe variabilidad, dónde y cuánta?, </a:t>
            </a:r>
          </a:p>
          <a:p>
            <a:pPr lvl="1">
              <a:lnSpc>
                <a:spcPct val="70000"/>
              </a:lnSpc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es-ES_tradnl" altLang="pt-PT" sz="1800" dirty="0">
                <a:solidFill>
                  <a:schemeClr val="bg1"/>
                </a:solidFill>
                <a:latin typeface="Times New Roman" panose="02020603050405020304" pitchFamily="18" charset="0"/>
              </a:rPr>
              <a:t> ¿Qué se puede hacer?</a:t>
            </a:r>
          </a:p>
          <a:p>
            <a:pPr lvl="1">
              <a:lnSpc>
                <a:spcPct val="70000"/>
              </a:lnSpc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es-ES_tradnl" altLang="pt-PT" sz="1800" dirty="0">
                <a:solidFill>
                  <a:schemeClr val="bg1"/>
                </a:solidFill>
                <a:latin typeface="Times New Roman" panose="02020603050405020304" pitchFamily="18" charset="0"/>
              </a:rPr>
              <a:t> ¿Cómo actuar?....</a:t>
            </a:r>
            <a:endParaRPr lang="es-ES" altLang="pt-PT" sz="18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F23FB5A0-6181-DC7B-0F4B-15377BF4E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7613" y="5051426"/>
            <a:ext cx="5270500" cy="1509713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40000"/>
              </a:spcBef>
              <a:buFontTx/>
              <a:buNone/>
            </a:pPr>
            <a:r>
              <a:rPr lang="es-ES_tradnl" altLang="pt-PT" sz="1800" dirty="0">
                <a:solidFill>
                  <a:schemeClr val="bg1"/>
                </a:solidFill>
                <a:latin typeface="Times New Roman" panose="02020603050405020304" pitchFamily="18" charset="0"/>
              </a:rPr>
              <a:t>4. Aplicaciones:</a:t>
            </a:r>
          </a:p>
          <a:p>
            <a:pPr lvl="1">
              <a:lnSpc>
                <a:spcPct val="70000"/>
              </a:lnSpc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es-ES_tradnl" altLang="pt-PT" sz="1800" dirty="0">
                <a:solidFill>
                  <a:schemeClr val="bg1"/>
                </a:solidFill>
                <a:latin typeface="Times New Roman" panose="02020603050405020304" pitchFamily="18" charset="0"/>
              </a:rPr>
              <a:t> Siembra </a:t>
            </a:r>
          </a:p>
          <a:p>
            <a:pPr lvl="1">
              <a:lnSpc>
                <a:spcPct val="70000"/>
              </a:lnSpc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es-ES_tradnl" altLang="pt-PT" sz="1800" dirty="0">
                <a:solidFill>
                  <a:schemeClr val="bg1"/>
                </a:solidFill>
                <a:latin typeface="Times New Roman" panose="02020603050405020304" pitchFamily="18" charset="0"/>
              </a:rPr>
              <a:t> Fertilización y enmiendas</a:t>
            </a:r>
          </a:p>
          <a:p>
            <a:pPr lvl="1">
              <a:lnSpc>
                <a:spcPct val="70000"/>
              </a:lnSpc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es-ES_tradnl" altLang="pt-PT" sz="1800" dirty="0">
                <a:solidFill>
                  <a:schemeClr val="bg1"/>
                </a:solidFill>
                <a:latin typeface="Times New Roman" panose="02020603050405020304" pitchFamily="18" charset="0"/>
              </a:rPr>
              <a:t> Tratamientos fitosanitarios</a:t>
            </a:r>
          </a:p>
          <a:p>
            <a:pPr lvl="1">
              <a:lnSpc>
                <a:spcPct val="70000"/>
              </a:lnSpc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es-ES_tradnl" altLang="pt-PT" sz="1800" dirty="0">
                <a:solidFill>
                  <a:schemeClr val="bg1"/>
                </a:solidFill>
                <a:latin typeface="Times New Roman" panose="02020603050405020304" pitchFamily="18" charset="0"/>
              </a:rPr>
              <a:t> Guiados y autoguiados</a:t>
            </a:r>
            <a:endParaRPr lang="es-ES" altLang="pt-PT" sz="18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763F5C1-FDE4-DFBC-0003-3F8378E59EAC}"/>
              </a:ext>
            </a:extLst>
          </p:cNvPr>
          <p:cNvSpPr/>
          <p:nvPr/>
        </p:nvSpPr>
        <p:spPr>
          <a:xfrm>
            <a:off x="1893887" y="2386013"/>
            <a:ext cx="1574663" cy="163830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179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banner azul copy">
            <a:extLst>
              <a:ext uri="{FF2B5EF4-FFF2-40B4-BE49-F238E27FC236}">
                <a16:creationId xmlns:a16="http://schemas.microsoft.com/office/drawing/2014/main" id="{25ACB17A-6802-1934-1384-7316904B5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1" name="Group 35">
            <a:extLst>
              <a:ext uri="{FF2B5EF4-FFF2-40B4-BE49-F238E27FC236}">
                <a16:creationId xmlns:a16="http://schemas.microsoft.com/office/drawing/2014/main" id="{3CF8B19D-D494-1810-745D-5E53364B8CB2}"/>
              </a:ext>
            </a:extLst>
          </p:cNvPr>
          <p:cNvGrpSpPr>
            <a:grpSpLocks/>
          </p:cNvGrpSpPr>
          <p:nvPr/>
        </p:nvGrpSpPr>
        <p:grpSpPr bwMode="auto">
          <a:xfrm>
            <a:off x="1" y="6524626"/>
            <a:ext cx="12288688" cy="333375"/>
            <a:chOff x="0" y="4110"/>
            <a:chExt cx="5783" cy="210"/>
          </a:xfrm>
        </p:grpSpPr>
        <p:pic>
          <p:nvPicPr>
            <p:cNvPr id="43020" name="Picture 33" descr="banner azul copy">
              <a:extLst>
                <a:ext uri="{FF2B5EF4-FFF2-40B4-BE49-F238E27FC236}">
                  <a16:creationId xmlns:a16="http://schemas.microsoft.com/office/drawing/2014/main" id="{8F2F928E-8148-EA23-720E-B0B9079CD4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10"/>
              <a:ext cx="576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21" name="Text Box 34">
              <a:extLst>
                <a:ext uri="{FF2B5EF4-FFF2-40B4-BE49-F238E27FC236}">
                  <a16:creationId xmlns:a16="http://schemas.microsoft.com/office/drawing/2014/main" id="{A6755E55-2232-50D1-B6BE-044810F3D2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" y="4119"/>
              <a:ext cx="57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s-ES" altLang="es-ES" sz="1200" b="1">
                  <a:solidFill>
                    <a:schemeClr val="bg1"/>
                  </a:solidFill>
                </a:rPr>
                <a:t>AAMS Ibérica </a:t>
              </a:r>
              <a:r>
                <a:rPr lang="es-ES" altLang="es-ES" sz="1200" b="1">
                  <a:solidFill>
                    <a:schemeClr val="bg1"/>
                  </a:solidFill>
                  <a:cs typeface="Arial" panose="020B0604020202020204" pitchFamily="34" charset="0"/>
                </a:rPr>
                <a:t>▪ Alfareros, 4 </a:t>
              </a:r>
              <a:r>
                <a:rPr lang="es-ES" altLang="es-ES" sz="1200" b="1">
                  <a:solidFill>
                    <a:schemeClr val="bg1"/>
                  </a:solidFill>
                </a:rPr>
                <a:t>▪  San Martín de Valdeiglesias ▪  Madrid ▪  Tl. +34 91 862 8162 ▪  www.aams-iberica.com</a:t>
              </a:r>
            </a:p>
          </p:txBody>
        </p:sp>
      </p:grpSp>
      <p:pic>
        <p:nvPicPr>
          <p:cNvPr id="43012" name="Picture 37" descr="fotos recortadas a la medi copy">
            <a:extLst>
              <a:ext uri="{FF2B5EF4-FFF2-40B4-BE49-F238E27FC236}">
                <a16:creationId xmlns:a16="http://schemas.microsoft.com/office/drawing/2014/main" id="{681B19DB-96FA-CF67-0743-582BB2D66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00025"/>
            <a:ext cx="32766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Imagen 21" descr="Texto&#10;&#10;Descripción generada automáticamente con confianza media">
            <a:extLst>
              <a:ext uri="{FF2B5EF4-FFF2-40B4-BE49-F238E27FC236}">
                <a16:creationId xmlns:a16="http://schemas.microsoft.com/office/drawing/2014/main" id="{0C070765-C11C-DC0C-23CB-B7004EB6E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9" t="7991" r="16789" b="13963"/>
          <a:stretch>
            <a:fillRect/>
          </a:stretch>
        </p:blipFill>
        <p:spPr bwMode="auto">
          <a:xfrm>
            <a:off x="119857" y="44624"/>
            <a:ext cx="28082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9" descr="Hoyoelespino002">
            <a:extLst>
              <a:ext uri="{FF2B5EF4-FFF2-40B4-BE49-F238E27FC236}">
                <a16:creationId xmlns:a16="http://schemas.microsoft.com/office/drawing/2014/main" id="{F7951E1E-6F5C-EC9C-95B3-DD5A5F68C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865189"/>
            <a:ext cx="7994650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CuadroTexto 10">
            <a:extLst>
              <a:ext uri="{FF2B5EF4-FFF2-40B4-BE49-F238E27FC236}">
                <a16:creationId xmlns:a16="http://schemas.microsoft.com/office/drawing/2014/main" id="{C91A7DE9-D764-EB21-4C35-978C3BADD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987425"/>
            <a:ext cx="6121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n-US" sz="2800" dirty="0"/>
              <a:t>Tengo que abonar/sembrar/tratar…</a:t>
            </a:r>
            <a:endParaRPr lang="es-ES_tradnl" altLang="en-US" sz="2800" dirty="0"/>
          </a:p>
        </p:txBody>
      </p:sp>
      <p:pic>
        <p:nvPicPr>
          <p:cNvPr id="43016" name="Gráfico 11" descr="Cerebro en cabeza">
            <a:extLst>
              <a:ext uri="{FF2B5EF4-FFF2-40B4-BE49-F238E27FC236}">
                <a16:creationId xmlns:a16="http://schemas.microsoft.com/office/drawing/2014/main" id="{93BA0380-05CB-F525-4E13-E8799C877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1554163"/>
            <a:ext cx="2544763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C469217-405A-8271-F25E-441973FFE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6" y="1568451"/>
            <a:ext cx="3960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s-ES" altLang="en-US" sz="2800">
                <a:solidFill>
                  <a:srgbClr val="FF0000"/>
                </a:solidFill>
              </a:rPr>
              <a:t>¿Cuánto?</a:t>
            </a:r>
            <a:endParaRPr lang="es-ES_tradnl" altLang="en-US" sz="2800">
              <a:solidFill>
                <a:srgbClr val="FF0000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DAD00C4-AFE3-E387-7095-E137C3406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6" y="2112964"/>
            <a:ext cx="39592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s-ES" altLang="en-US" sz="2800">
                <a:solidFill>
                  <a:srgbClr val="FF0000"/>
                </a:solidFill>
              </a:rPr>
              <a:t>¿Cuándo?</a:t>
            </a:r>
            <a:endParaRPr lang="es-ES_tradnl" altLang="en-US" sz="2800">
              <a:solidFill>
                <a:srgbClr val="FF0000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CCDA27D-87E3-3FB4-1FC1-6F94BF7B1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6" y="2643189"/>
            <a:ext cx="39592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s-ES" altLang="en-US" sz="2800" dirty="0">
                <a:solidFill>
                  <a:srgbClr val="FF0000"/>
                </a:solidFill>
              </a:rPr>
              <a:t>¿Dónde?</a:t>
            </a:r>
            <a:endParaRPr lang="es-ES_tradnl" altLang="en-US" sz="2800" dirty="0">
              <a:solidFill>
                <a:srgbClr val="FF0000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B051612-2B3D-1984-56F1-DFC116F8B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3260725"/>
            <a:ext cx="3959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s-ES" altLang="en-US" sz="2800" dirty="0">
                <a:solidFill>
                  <a:srgbClr val="FF0000"/>
                </a:solidFill>
              </a:rPr>
              <a:t>¿Cómo?</a:t>
            </a:r>
            <a:endParaRPr lang="es-ES_tradnl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91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anner azul copy">
            <a:extLst>
              <a:ext uri="{FF2B5EF4-FFF2-40B4-BE49-F238E27FC236}">
                <a16:creationId xmlns:a16="http://schemas.microsoft.com/office/drawing/2014/main" id="{AD85BAEE-78E2-A693-D3D4-5ADE884BB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5" name="Group 35">
            <a:extLst>
              <a:ext uri="{FF2B5EF4-FFF2-40B4-BE49-F238E27FC236}">
                <a16:creationId xmlns:a16="http://schemas.microsoft.com/office/drawing/2014/main" id="{E437341C-9121-8EC1-9AF3-DCF4DC9FF31A}"/>
              </a:ext>
            </a:extLst>
          </p:cNvPr>
          <p:cNvGrpSpPr>
            <a:grpSpLocks/>
          </p:cNvGrpSpPr>
          <p:nvPr/>
        </p:nvGrpSpPr>
        <p:grpSpPr bwMode="auto">
          <a:xfrm>
            <a:off x="0" y="6524626"/>
            <a:ext cx="12288687" cy="333375"/>
            <a:chOff x="0" y="4110"/>
            <a:chExt cx="5783" cy="210"/>
          </a:xfrm>
        </p:grpSpPr>
        <p:pic>
          <p:nvPicPr>
            <p:cNvPr id="8202" name="Picture 33" descr="banner azul copy">
              <a:extLst>
                <a:ext uri="{FF2B5EF4-FFF2-40B4-BE49-F238E27FC236}">
                  <a16:creationId xmlns:a16="http://schemas.microsoft.com/office/drawing/2014/main" id="{0ED77BF4-ECC2-BB78-430F-66AA03D21D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10"/>
              <a:ext cx="576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3" name="Text Box 34">
              <a:extLst>
                <a:ext uri="{FF2B5EF4-FFF2-40B4-BE49-F238E27FC236}">
                  <a16:creationId xmlns:a16="http://schemas.microsoft.com/office/drawing/2014/main" id="{247FA505-D9D0-1BA1-78EF-ACC65A56A1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" y="4119"/>
              <a:ext cx="57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s-ES" altLang="es-ES" sz="1200" b="1">
                  <a:solidFill>
                    <a:schemeClr val="bg1"/>
                  </a:solidFill>
                </a:rPr>
                <a:t>AAMS Ibérica </a:t>
              </a:r>
              <a:r>
                <a:rPr lang="es-ES" altLang="es-ES" sz="1200" b="1">
                  <a:solidFill>
                    <a:schemeClr val="bg1"/>
                  </a:solidFill>
                  <a:cs typeface="Arial" panose="020B0604020202020204" pitchFamily="34" charset="0"/>
                </a:rPr>
                <a:t>▪ Alfareros, 4 </a:t>
              </a:r>
              <a:r>
                <a:rPr lang="es-ES" altLang="es-ES" sz="1200" b="1">
                  <a:solidFill>
                    <a:schemeClr val="bg1"/>
                  </a:solidFill>
                </a:rPr>
                <a:t>▪  San Martín de Valdeiglesias ▪  Madrid ▪  Tl. +34 91 862 8162 ▪  www.aams-iberica.com</a:t>
              </a:r>
            </a:p>
          </p:txBody>
        </p:sp>
      </p:grpSp>
      <p:pic>
        <p:nvPicPr>
          <p:cNvPr id="8196" name="Picture 37" descr="fotos recortadas a la medi copy">
            <a:extLst>
              <a:ext uri="{FF2B5EF4-FFF2-40B4-BE49-F238E27FC236}">
                <a16:creationId xmlns:a16="http://schemas.microsoft.com/office/drawing/2014/main" id="{3DC63BF8-59FC-5955-3E9B-0129ED9A7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869" y="183354"/>
            <a:ext cx="32766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Imagen 21" descr="Texto&#10;&#10;Descripción generada automáticamente con confianza media">
            <a:extLst>
              <a:ext uri="{FF2B5EF4-FFF2-40B4-BE49-F238E27FC236}">
                <a16:creationId xmlns:a16="http://schemas.microsoft.com/office/drawing/2014/main" id="{B3361FDA-FD5F-49D7-C6BF-9D5A972FA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9" t="7991" r="16789" b="13963"/>
          <a:stretch>
            <a:fillRect/>
          </a:stretch>
        </p:blipFill>
        <p:spPr bwMode="auto">
          <a:xfrm>
            <a:off x="107203" y="44624"/>
            <a:ext cx="28082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32736EA-A487-83B2-6575-995D2AA10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438" y="1628800"/>
            <a:ext cx="43200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es-ES" altLang="en-US" sz="2000" dirty="0"/>
              <a:t>Que exista variabilidad</a:t>
            </a:r>
            <a:endParaRPr lang="es-ES_tradnl" altLang="en-US" sz="20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4EFDAEE-466C-026C-6C4E-1827E7340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552" y="1052736"/>
            <a:ext cx="74888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s-ES" altLang="en-US" sz="2800" dirty="0">
                <a:solidFill>
                  <a:srgbClr val="0070C0"/>
                </a:solidFill>
              </a:rPr>
              <a:t>Premisas para hacer dosificación variable</a:t>
            </a:r>
            <a:endParaRPr lang="es-ES_tradnl" altLang="en-US" sz="2800" dirty="0">
              <a:solidFill>
                <a:srgbClr val="0070C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4065DB4-5F02-C211-E483-3F373547F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556" y="3268722"/>
            <a:ext cx="43200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>
              <a:spcBef>
                <a:spcPct val="0"/>
              </a:spcBef>
              <a:buFont typeface="+mj-lt"/>
              <a:buAutoNum type="arabicPeriod" startAt="2"/>
            </a:pPr>
            <a:r>
              <a:rPr lang="es-ES" altLang="en-US" sz="2000" dirty="0"/>
              <a:t>Que sea técnicamente posible</a:t>
            </a:r>
            <a:endParaRPr lang="es-ES_tradnl" altLang="en-US" sz="20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D2F2F2D-DB82-722F-4220-7774A7D33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552" y="5090120"/>
            <a:ext cx="43200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>
              <a:spcBef>
                <a:spcPct val="0"/>
              </a:spcBef>
              <a:buFont typeface="+mj-lt"/>
              <a:buAutoNum type="arabicParenR" startAt="3"/>
            </a:pPr>
            <a:r>
              <a:rPr lang="es-ES" altLang="en-US" sz="2000" dirty="0"/>
              <a:t>Que sea rentable y sostenible</a:t>
            </a:r>
            <a:endParaRPr lang="es-ES_tradnl" altLang="en-US" sz="20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13422C9-523A-C3E0-30F4-2DD4F6BFF3D0}"/>
              </a:ext>
            </a:extLst>
          </p:cNvPr>
          <p:cNvSpPr txBox="1"/>
          <p:nvPr/>
        </p:nvSpPr>
        <p:spPr>
          <a:xfrm>
            <a:off x="2855640" y="1988840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- Mapas de rendimiento</a:t>
            </a:r>
          </a:p>
          <a:p>
            <a:r>
              <a:rPr lang="es-ES" dirty="0"/>
              <a:t>- Mapas de satélites, drones, sensores, …</a:t>
            </a:r>
          </a:p>
          <a:p>
            <a:r>
              <a:rPr lang="es-ES" dirty="0"/>
              <a:t>- </a:t>
            </a:r>
            <a:r>
              <a:rPr lang="es-ES" b="1" dirty="0"/>
              <a:t>Mapas de suelos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F6C3174-689E-E14A-7BD9-E272111474DC}"/>
              </a:ext>
            </a:extLst>
          </p:cNvPr>
          <p:cNvSpPr txBox="1"/>
          <p:nvPr/>
        </p:nvSpPr>
        <p:spPr>
          <a:xfrm>
            <a:off x="2855640" y="3628762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- Monitor + GPS (?)</a:t>
            </a:r>
          </a:p>
          <a:p>
            <a:r>
              <a:rPr lang="es-ES" dirty="0"/>
              <a:t>- Abonadoras</a:t>
            </a:r>
          </a:p>
          <a:p>
            <a:r>
              <a:rPr lang="es-ES" dirty="0"/>
              <a:t>- Pulverizadores</a:t>
            </a:r>
          </a:p>
          <a:p>
            <a:r>
              <a:rPr lang="es-ES" dirty="0"/>
              <a:t>- Sembradoras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73390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anner azul copy">
            <a:extLst>
              <a:ext uri="{FF2B5EF4-FFF2-40B4-BE49-F238E27FC236}">
                <a16:creationId xmlns:a16="http://schemas.microsoft.com/office/drawing/2014/main" id="{AD85BAEE-78E2-A693-D3D4-5ADE884BB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5" name="Group 35">
            <a:extLst>
              <a:ext uri="{FF2B5EF4-FFF2-40B4-BE49-F238E27FC236}">
                <a16:creationId xmlns:a16="http://schemas.microsoft.com/office/drawing/2014/main" id="{E437341C-9121-8EC1-9AF3-DCF4DC9FF31A}"/>
              </a:ext>
            </a:extLst>
          </p:cNvPr>
          <p:cNvGrpSpPr>
            <a:grpSpLocks/>
          </p:cNvGrpSpPr>
          <p:nvPr/>
        </p:nvGrpSpPr>
        <p:grpSpPr bwMode="auto">
          <a:xfrm>
            <a:off x="1" y="6524626"/>
            <a:ext cx="12192000" cy="333375"/>
            <a:chOff x="0" y="4110"/>
            <a:chExt cx="5783" cy="210"/>
          </a:xfrm>
        </p:grpSpPr>
        <p:pic>
          <p:nvPicPr>
            <p:cNvPr id="8202" name="Picture 33" descr="banner azul copy">
              <a:extLst>
                <a:ext uri="{FF2B5EF4-FFF2-40B4-BE49-F238E27FC236}">
                  <a16:creationId xmlns:a16="http://schemas.microsoft.com/office/drawing/2014/main" id="{0ED77BF4-ECC2-BB78-430F-66AA03D21D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10"/>
              <a:ext cx="576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3" name="Text Box 34">
              <a:extLst>
                <a:ext uri="{FF2B5EF4-FFF2-40B4-BE49-F238E27FC236}">
                  <a16:creationId xmlns:a16="http://schemas.microsoft.com/office/drawing/2014/main" id="{247FA505-D9D0-1BA1-78EF-ACC65A56A1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" y="4119"/>
              <a:ext cx="57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s-ES" altLang="es-ES" sz="1200" b="1">
                  <a:solidFill>
                    <a:schemeClr val="bg1"/>
                  </a:solidFill>
                </a:rPr>
                <a:t>AAMS Ibérica </a:t>
              </a:r>
              <a:r>
                <a:rPr lang="es-ES" altLang="es-ES" sz="1200" b="1">
                  <a:solidFill>
                    <a:schemeClr val="bg1"/>
                  </a:solidFill>
                  <a:cs typeface="Arial" panose="020B0604020202020204" pitchFamily="34" charset="0"/>
                </a:rPr>
                <a:t>▪ Alfareros, 4 </a:t>
              </a:r>
              <a:r>
                <a:rPr lang="es-ES" altLang="es-ES" sz="1200" b="1">
                  <a:solidFill>
                    <a:schemeClr val="bg1"/>
                  </a:solidFill>
                </a:rPr>
                <a:t>▪  San Martín de Valdeiglesias ▪  Madrid ▪  Tl. +34 91 862 8162 ▪  www.aams-iberica.com</a:t>
              </a:r>
            </a:p>
          </p:txBody>
        </p:sp>
      </p:grpSp>
      <p:pic>
        <p:nvPicPr>
          <p:cNvPr id="8196" name="Picture 37" descr="fotos recortadas a la medi copy">
            <a:extLst>
              <a:ext uri="{FF2B5EF4-FFF2-40B4-BE49-F238E27FC236}">
                <a16:creationId xmlns:a16="http://schemas.microsoft.com/office/drawing/2014/main" id="{3DC63BF8-59FC-5955-3E9B-0129ED9A7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322" y="181769"/>
            <a:ext cx="32766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Imagen 21" descr="Texto&#10;&#10;Descripción generada automáticamente con confianza media">
            <a:extLst>
              <a:ext uri="{FF2B5EF4-FFF2-40B4-BE49-F238E27FC236}">
                <a16:creationId xmlns:a16="http://schemas.microsoft.com/office/drawing/2014/main" id="{B3361FDA-FD5F-49D7-C6BF-9D5A972FA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9" t="7991" r="16789" b="13963"/>
          <a:stretch>
            <a:fillRect/>
          </a:stretch>
        </p:blipFill>
        <p:spPr bwMode="auto">
          <a:xfrm>
            <a:off x="119336" y="44624"/>
            <a:ext cx="28082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A9C3F3F1-15C5-9C30-C7C7-04E3B952EDC1}"/>
              </a:ext>
            </a:extLst>
          </p:cNvPr>
          <p:cNvGrpSpPr>
            <a:grpSpLocks/>
          </p:cNvGrpSpPr>
          <p:nvPr/>
        </p:nvGrpSpPr>
        <p:grpSpPr bwMode="auto">
          <a:xfrm>
            <a:off x="2119198" y="72008"/>
            <a:ext cx="4572000" cy="3429000"/>
            <a:chOff x="0" y="0"/>
            <a:chExt cx="4572000" cy="3429000"/>
          </a:xfrm>
        </p:grpSpPr>
        <p:pic>
          <p:nvPicPr>
            <p:cNvPr id="3" name="Picture 10" descr="tasu98">
              <a:extLst>
                <a:ext uri="{FF2B5EF4-FFF2-40B4-BE49-F238E27FC236}">
                  <a16:creationId xmlns:a16="http://schemas.microsoft.com/office/drawing/2014/main" id="{14ED32FD-CBB5-FA30-00AE-F779210E48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572000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 Box 12">
              <a:extLst>
                <a:ext uri="{FF2B5EF4-FFF2-40B4-BE49-F238E27FC236}">
                  <a16:creationId xmlns:a16="http://schemas.microsoft.com/office/drawing/2014/main" id="{288FDA23-0D4A-E1E1-27A3-9B83D2E382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9800" y="304800"/>
              <a:ext cx="16764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s-ES_tradnl" altLang="pt-PT" sz="1200">
                  <a:solidFill>
                    <a:srgbClr val="000099"/>
                  </a:solidFill>
                  <a:latin typeface="Times New Roman" panose="02020603050405020304" pitchFamily="18" charset="0"/>
                </a:rPr>
                <a:t>1997/1998 Trigo</a:t>
              </a: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87EEB951-0A57-D620-3F74-200F54B4A8C9}"/>
              </a:ext>
            </a:extLst>
          </p:cNvPr>
          <p:cNvGrpSpPr>
            <a:grpSpLocks/>
          </p:cNvGrpSpPr>
          <p:nvPr/>
        </p:nvGrpSpPr>
        <p:grpSpPr bwMode="auto">
          <a:xfrm>
            <a:off x="2235085" y="3384376"/>
            <a:ext cx="4572000" cy="3429000"/>
            <a:chOff x="0" y="3429000"/>
            <a:chExt cx="4572000" cy="3429000"/>
          </a:xfrm>
        </p:grpSpPr>
        <p:pic>
          <p:nvPicPr>
            <p:cNvPr id="6" name="Picture 9" descr="tasu00">
              <a:extLst>
                <a:ext uri="{FF2B5EF4-FFF2-40B4-BE49-F238E27FC236}">
                  <a16:creationId xmlns:a16="http://schemas.microsoft.com/office/drawing/2014/main" id="{BE263992-3B71-ABE0-B0D4-7053E5B048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29000"/>
              <a:ext cx="4572000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3">
              <a:extLst>
                <a:ext uri="{FF2B5EF4-FFF2-40B4-BE49-F238E27FC236}">
                  <a16:creationId xmlns:a16="http://schemas.microsoft.com/office/drawing/2014/main" id="{960C19C7-2112-2B20-79AA-410F606392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7400" y="3657600"/>
              <a:ext cx="16764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s-ES_tradnl" altLang="pt-PT" sz="1200">
                  <a:solidFill>
                    <a:srgbClr val="000099"/>
                  </a:solidFill>
                  <a:latin typeface="Times New Roman" panose="02020603050405020304" pitchFamily="18" charset="0"/>
                </a:rPr>
                <a:t>1999/2000 Trigo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777FD1BB-6967-214D-04D2-840538949B23}"/>
              </a:ext>
            </a:extLst>
          </p:cNvPr>
          <p:cNvGrpSpPr>
            <a:grpSpLocks/>
          </p:cNvGrpSpPr>
          <p:nvPr/>
        </p:nvGrpSpPr>
        <p:grpSpPr bwMode="auto">
          <a:xfrm>
            <a:off x="6708576" y="72008"/>
            <a:ext cx="4572000" cy="3429000"/>
            <a:chOff x="4572000" y="0"/>
            <a:chExt cx="4572000" cy="3429000"/>
          </a:xfrm>
        </p:grpSpPr>
        <p:pic>
          <p:nvPicPr>
            <p:cNvPr id="9" name="Picture 11" descr="tasu99">
              <a:extLst>
                <a:ext uri="{FF2B5EF4-FFF2-40B4-BE49-F238E27FC236}">
                  <a16:creationId xmlns:a16="http://schemas.microsoft.com/office/drawing/2014/main" id="{70B56323-BE99-EB4C-1FFC-032BB0C898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0"/>
              <a:ext cx="4572000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14">
              <a:extLst>
                <a:ext uri="{FF2B5EF4-FFF2-40B4-BE49-F238E27FC236}">
                  <a16:creationId xmlns:a16="http://schemas.microsoft.com/office/drawing/2014/main" id="{87784C98-95BD-2408-1AE3-153EB287B9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5600" y="228600"/>
              <a:ext cx="16764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s-ES_tradnl" altLang="pt-PT" sz="1200">
                  <a:solidFill>
                    <a:srgbClr val="000099"/>
                  </a:solidFill>
                  <a:latin typeface="Times New Roman" panose="02020603050405020304" pitchFamily="18" charset="0"/>
                </a:rPr>
                <a:t>1998/1999 Girasol</a:t>
              </a: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0F8F0494-99C3-22E7-B2C7-D829557BD60D}"/>
              </a:ext>
            </a:extLst>
          </p:cNvPr>
          <p:cNvGrpSpPr>
            <a:grpSpLocks/>
          </p:cNvGrpSpPr>
          <p:nvPr/>
        </p:nvGrpSpPr>
        <p:grpSpPr bwMode="auto">
          <a:xfrm>
            <a:off x="6654684" y="3384376"/>
            <a:ext cx="4572000" cy="3429000"/>
            <a:chOff x="4572000" y="3422650"/>
            <a:chExt cx="4572000" cy="3429000"/>
          </a:xfrm>
        </p:grpSpPr>
        <p:pic>
          <p:nvPicPr>
            <p:cNvPr id="12" name="Picture 15" descr="tasu01">
              <a:extLst>
                <a:ext uri="{FF2B5EF4-FFF2-40B4-BE49-F238E27FC236}">
                  <a16:creationId xmlns:a16="http://schemas.microsoft.com/office/drawing/2014/main" id="{0F24EB01-A1BC-FA4F-9667-0BA4953FAE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422650"/>
              <a:ext cx="4572000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6">
              <a:extLst>
                <a:ext uri="{FF2B5EF4-FFF2-40B4-BE49-F238E27FC236}">
                  <a16:creationId xmlns:a16="http://schemas.microsoft.com/office/drawing/2014/main" id="{439D8B6F-C052-8AEB-A3B4-4EA461843A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5600" y="3657600"/>
              <a:ext cx="16764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s-ES_tradnl" altLang="pt-PT" sz="1200">
                  <a:solidFill>
                    <a:srgbClr val="000099"/>
                  </a:solidFill>
                  <a:latin typeface="Times New Roman" panose="02020603050405020304" pitchFamily="18" charset="0"/>
                </a:rPr>
                <a:t>2000/2001 Guisante</a:t>
              </a:r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460C8D3-F35C-7139-B54F-40F3F4D16D37}"/>
              </a:ext>
            </a:extLst>
          </p:cNvPr>
          <p:cNvSpPr txBox="1"/>
          <p:nvPr/>
        </p:nvSpPr>
        <p:spPr>
          <a:xfrm>
            <a:off x="44074" y="2036115"/>
            <a:ext cx="21371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/>
              <a:t>Mapas de rendimiento</a:t>
            </a:r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/>
              <a:t>Mapas de satélites, drones, sensores,…</a:t>
            </a:r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/>
              <a:t>Mapas de suelos</a:t>
            </a:r>
          </a:p>
        </p:txBody>
      </p:sp>
    </p:spTree>
    <p:extLst>
      <p:ext uri="{BB962C8B-B14F-4D97-AF65-F5344CB8AC3E}">
        <p14:creationId xmlns:p14="http://schemas.microsoft.com/office/powerpoint/2010/main" val="353626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anner azul copy">
            <a:extLst>
              <a:ext uri="{FF2B5EF4-FFF2-40B4-BE49-F238E27FC236}">
                <a16:creationId xmlns:a16="http://schemas.microsoft.com/office/drawing/2014/main" id="{AD85BAEE-78E2-A693-D3D4-5ADE884BB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5" name="Group 35">
            <a:extLst>
              <a:ext uri="{FF2B5EF4-FFF2-40B4-BE49-F238E27FC236}">
                <a16:creationId xmlns:a16="http://schemas.microsoft.com/office/drawing/2014/main" id="{E437341C-9121-8EC1-9AF3-DCF4DC9FF31A}"/>
              </a:ext>
            </a:extLst>
          </p:cNvPr>
          <p:cNvGrpSpPr>
            <a:grpSpLocks/>
          </p:cNvGrpSpPr>
          <p:nvPr/>
        </p:nvGrpSpPr>
        <p:grpSpPr bwMode="auto">
          <a:xfrm>
            <a:off x="1" y="6524626"/>
            <a:ext cx="12192000" cy="333375"/>
            <a:chOff x="0" y="4110"/>
            <a:chExt cx="5783" cy="210"/>
          </a:xfrm>
        </p:grpSpPr>
        <p:pic>
          <p:nvPicPr>
            <p:cNvPr id="8202" name="Picture 33" descr="banner azul copy">
              <a:extLst>
                <a:ext uri="{FF2B5EF4-FFF2-40B4-BE49-F238E27FC236}">
                  <a16:creationId xmlns:a16="http://schemas.microsoft.com/office/drawing/2014/main" id="{0ED77BF4-ECC2-BB78-430F-66AA03D21D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10"/>
              <a:ext cx="576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3" name="Text Box 34">
              <a:extLst>
                <a:ext uri="{FF2B5EF4-FFF2-40B4-BE49-F238E27FC236}">
                  <a16:creationId xmlns:a16="http://schemas.microsoft.com/office/drawing/2014/main" id="{247FA505-D9D0-1BA1-78EF-ACC65A56A1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" y="4119"/>
              <a:ext cx="57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s-ES" altLang="es-ES" sz="1200" b="1">
                  <a:solidFill>
                    <a:schemeClr val="bg1"/>
                  </a:solidFill>
                </a:rPr>
                <a:t>AAMS Ibérica </a:t>
              </a:r>
              <a:r>
                <a:rPr lang="es-ES" altLang="es-ES" sz="1200" b="1">
                  <a:solidFill>
                    <a:schemeClr val="bg1"/>
                  </a:solidFill>
                  <a:cs typeface="Arial" panose="020B0604020202020204" pitchFamily="34" charset="0"/>
                </a:rPr>
                <a:t>▪ Alfareros, 4 </a:t>
              </a:r>
              <a:r>
                <a:rPr lang="es-ES" altLang="es-ES" sz="1200" b="1">
                  <a:solidFill>
                    <a:schemeClr val="bg1"/>
                  </a:solidFill>
                </a:rPr>
                <a:t>▪  San Martín de Valdeiglesias ▪  Madrid ▪  Tl. +34 91 862 8162 ▪  www.aams-iberica.com</a:t>
              </a:r>
            </a:p>
          </p:txBody>
        </p:sp>
      </p:grpSp>
      <p:pic>
        <p:nvPicPr>
          <p:cNvPr id="8196" name="Picture 37" descr="fotos recortadas a la medi copy">
            <a:extLst>
              <a:ext uri="{FF2B5EF4-FFF2-40B4-BE49-F238E27FC236}">
                <a16:creationId xmlns:a16="http://schemas.microsoft.com/office/drawing/2014/main" id="{3DC63BF8-59FC-5955-3E9B-0129ED9A7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84944"/>
            <a:ext cx="32766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Imagen 21" descr="Texto&#10;&#10;Descripción generada automáticamente con confianza media">
            <a:extLst>
              <a:ext uri="{FF2B5EF4-FFF2-40B4-BE49-F238E27FC236}">
                <a16:creationId xmlns:a16="http://schemas.microsoft.com/office/drawing/2014/main" id="{B3361FDA-FD5F-49D7-C6BF-9D5A972FA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9" t="7991" r="16789" b="13963"/>
          <a:stretch>
            <a:fillRect/>
          </a:stretch>
        </p:blipFill>
        <p:spPr bwMode="auto">
          <a:xfrm>
            <a:off x="119336" y="44624"/>
            <a:ext cx="28082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E070B51F-8588-E8DD-2AFF-8B8B6C1B74E6}"/>
              </a:ext>
            </a:extLst>
          </p:cNvPr>
          <p:cNvGrpSpPr/>
          <p:nvPr/>
        </p:nvGrpSpPr>
        <p:grpSpPr>
          <a:xfrm>
            <a:off x="1971712" y="1070120"/>
            <a:ext cx="3389079" cy="2629143"/>
            <a:chOff x="1971712" y="1070120"/>
            <a:chExt cx="3389079" cy="2629143"/>
          </a:xfrm>
        </p:grpSpPr>
        <p:pic>
          <p:nvPicPr>
            <p:cNvPr id="4" name="Picture 2" descr="Image result for imagen NDVI">
              <a:extLst>
                <a:ext uri="{FF2B5EF4-FFF2-40B4-BE49-F238E27FC236}">
                  <a16:creationId xmlns:a16="http://schemas.microsoft.com/office/drawing/2014/main" id="{3080AEC4-9DEE-E35C-FA1B-228C7EC60A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8423" y="1070120"/>
              <a:ext cx="3312368" cy="220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38CCF97C-85C6-D098-9871-A7232AA7846E}"/>
                </a:ext>
              </a:extLst>
            </p:cNvPr>
            <p:cNvSpPr txBox="1"/>
            <p:nvPr/>
          </p:nvSpPr>
          <p:spPr>
            <a:xfrm>
              <a:off x="1971712" y="3329931"/>
              <a:ext cx="2448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Mapas de satélite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F664CD49-D987-66D4-33F3-C1642798AF22}"/>
              </a:ext>
            </a:extLst>
          </p:cNvPr>
          <p:cNvGrpSpPr/>
          <p:nvPr/>
        </p:nvGrpSpPr>
        <p:grpSpPr>
          <a:xfrm>
            <a:off x="6384032" y="1070120"/>
            <a:ext cx="3747352" cy="2594894"/>
            <a:chOff x="6384032" y="1070120"/>
            <a:chExt cx="3747352" cy="259489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56BBC4F-007A-1FB0-8487-A6FB87FE79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6968" y="1070120"/>
              <a:ext cx="3744416" cy="2161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1DD72666-FBE9-1292-3C73-3CEA61701B0A}"/>
                </a:ext>
              </a:extLst>
            </p:cNvPr>
            <p:cNvSpPr txBox="1"/>
            <p:nvPr/>
          </p:nvSpPr>
          <p:spPr>
            <a:xfrm>
              <a:off x="6384032" y="3295682"/>
              <a:ext cx="2448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Mapas de drones</a:t>
              </a: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47D6EB28-095F-8FB3-2455-14F0C15880F3}"/>
              </a:ext>
            </a:extLst>
          </p:cNvPr>
          <p:cNvGrpSpPr/>
          <p:nvPr/>
        </p:nvGrpSpPr>
        <p:grpSpPr>
          <a:xfrm>
            <a:off x="2942492" y="3818273"/>
            <a:ext cx="6012593" cy="2614620"/>
            <a:chOff x="1418491" y="3818273"/>
            <a:chExt cx="6012593" cy="2614620"/>
          </a:xfrm>
        </p:grpSpPr>
        <p:pic>
          <p:nvPicPr>
            <p:cNvPr id="6" name="Imagen 5" descr="Una camioneta verde en el campo&#10;&#10;Descripción generada automáticamente con confianza media">
              <a:extLst>
                <a:ext uri="{FF2B5EF4-FFF2-40B4-BE49-F238E27FC236}">
                  <a16:creationId xmlns:a16="http://schemas.microsoft.com/office/drawing/2014/main" id="{2CB267AE-9259-E36C-96E3-8769D9CEE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491" y="4253472"/>
              <a:ext cx="2995494" cy="1997971"/>
            </a:xfrm>
            <a:prstGeom prst="rect">
              <a:avLst/>
            </a:prstGeom>
          </p:spPr>
        </p:pic>
        <p:pic>
          <p:nvPicPr>
            <p:cNvPr id="7" name="Picture 15" descr="optrx">
              <a:extLst>
                <a:ext uri="{FF2B5EF4-FFF2-40B4-BE49-F238E27FC236}">
                  <a16:creationId xmlns:a16="http://schemas.microsoft.com/office/drawing/2014/main" id="{62FA70B6-D193-F17D-5DC8-8E4A54967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5400" y="3818273"/>
              <a:ext cx="2145684" cy="261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7524A73F-857D-A481-876B-DF1C614D8D28}"/>
                </a:ext>
              </a:extLst>
            </p:cNvPr>
            <p:cNvSpPr txBox="1"/>
            <p:nvPr/>
          </p:nvSpPr>
          <p:spPr>
            <a:xfrm>
              <a:off x="2180606" y="4066995"/>
              <a:ext cx="2448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Mapas con sensores de cultivo</a:t>
              </a: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F925DD70-B066-EE3A-B446-40208FBE185C}"/>
                </a:ext>
              </a:extLst>
            </p:cNvPr>
            <p:cNvSpPr/>
            <p:nvPr/>
          </p:nvSpPr>
          <p:spPr>
            <a:xfrm>
              <a:off x="1547663" y="4869160"/>
              <a:ext cx="417205" cy="504056"/>
            </a:xfrm>
            <a:prstGeom prst="ellipse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E431BA0-D2AE-91FD-A51D-0D2B3A34A5A4}"/>
              </a:ext>
            </a:extLst>
          </p:cNvPr>
          <p:cNvSpPr txBox="1"/>
          <p:nvPr/>
        </p:nvSpPr>
        <p:spPr>
          <a:xfrm>
            <a:off x="44074" y="2036115"/>
            <a:ext cx="21371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/>
              <a:t>Mapas de rendimiento</a:t>
            </a:r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/>
              <a:t>Mapas de satélites, drones, sensores,…</a:t>
            </a:r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/>
              <a:t>Mapas de suelos</a:t>
            </a:r>
          </a:p>
        </p:txBody>
      </p:sp>
    </p:spTree>
    <p:extLst>
      <p:ext uri="{BB962C8B-B14F-4D97-AF65-F5344CB8AC3E}">
        <p14:creationId xmlns:p14="http://schemas.microsoft.com/office/powerpoint/2010/main" val="170268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banner azul copy">
            <a:extLst>
              <a:ext uri="{FF2B5EF4-FFF2-40B4-BE49-F238E27FC236}">
                <a16:creationId xmlns:a16="http://schemas.microsoft.com/office/drawing/2014/main" id="{8B42D559-CEA4-6BC9-08FE-835D10938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Group 35">
            <a:extLst>
              <a:ext uri="{FF2B5EF4-FFF2-40B4-BE49-F238E27FC236}">
                <a16:creationId xmlns:a16="http://schemas.microsoft.com/office/drawing/2014/main" id="{8A9C6537-CF9D-EDDD-DE16-706F332257E8}"/>
              </a:ext>
            </a:extLst>
          </p:cNvPr>
          <p:cNvGrpSpPr>
            <a:grpSpLocks/>
          </p:cNvGrpSpPr>
          <p:nvPr/>
        </p:nvGrpSpPr>
        <p:grpSpPr bwMode="auto">
          <a:xfrm>
            <a:off x="0" y="6524626"/>
            <a:ext cx="12288687" cy="333375"/>
            <a:chOff x="0" y="4110"/>
            <a:chExt cx="5783" cy="210"/>
          </a:xfrm>
        </p:grpSpPr>
        <p:pic>
          <p:nvPicPr>
            <p:cNvPr id="20487" name="Picture 33" descr="banner azul copy">
              <a:extLst>
                <a:ext uri="{FF2B5EF4-FFF2-40B4-BE49-F238E27FC236}">
                  <a16:creationId xmlns:a16="http://schemas.microsoft.com/office/drawing/2014/main" id="{310F8DFD-E45F-58BD-04AE-D78D278FBC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10"/>
              <a:ext cx="576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8" name="Text Box 34">
              <a:extLst>
                <a:ext uri="{FF2B5EF4-FFF2-40B4-BE49-F238E27FC236}">
                  <a16:creationId xmlns:a16="http://schemas.microsoft.com/office/drawing/2014/main" id="{0BF6FC1E-0493-05C4-AB1E-F552BC312D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" y="4119"/>
              <a:ext cx="57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s-ES" altLang="es-ES" sz="1200" b="1">
                  <a:solidFill>
                    <a:schemeClr val="bg1"/>
                  </a:solidFill>
                </a:rPr>
                <a:t>AAMS Ibérica </a:t>
              </a:r>
              <a:r>
                <a:rPr lang="es-ES" altLang="es-ES" sz="1200" b="1">
                  <a:solidFill>
                    <a:schemeClr val="bg1"/>
                  </a:solidFill>
                  <a:cs typeface="Arial" panose="020B0604020202020204" pitchFamily="34" charset="0"/>
                </a:rPr>
                <a:t>▪ Alfareros, 4 </a:t>
              </a:r>
              <a:r>
                <a:rPr lang="es-ES" altLang="es-ES" sz="1200" b="1">
                  <a:solidFill>
                    <a:schemeClr val="bg1"/>
                  </a:solidFill>
                </a:rPr>
                <a:t>▪  San Martín de Valdeiglesias ▪  Madrid ▪  Tl. +34 91 862 8162 ▪  www.aams-iberica.com</a:t>
              </a:r>
            </a:p>
          </p:txBody>
        </p:sp>
      </p:grpSp>
      <p:pic>
        <p:nvPicPr>
          <p:cNvPr id="20484" name="Picture 37" descr="fotos recortadas a la medi copy">
            <a:extLst>
              <a:ext uri="{FF2B5EF4-FFF2-40B4-BE49-F238E27FC236}">
                <a16:creationId xmlns:a16="http://schemas.microsoft.com/office/drawing/2014/main" id="{38B03FC2-EC18-F3CF-D6F3-BB46BE078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061" y="184944"/>
            <a:ext cx="32766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Imagen 21" descr="Texto&#10;&#10;Descripción generada automáticamente con confianza media">
            <a:extLst>
              <a:ext uri="{FF2B5EF4-FFF2-40B4-BE49-F238E27FC236}">
                <a16:creationId xmlns:a16="http://schemas.microsoft.com/office/drawing/2014/main" id="{27B9F7CA-549D-E566-D4F5-7DD879644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9" t="7991" r="16789" b="13963"/>
          <a:stretch>
            <a:fillRect/>
          </a:stretch>
        </p:blipFill>
        <p:spPr bwMode="auto">
          <a:xfrm>
            <a:off x="119336" y="44624"/>
            <a:ext cx="28082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" descr="Ff">
            <a:extLst>
              <a:ext uri="{FF2B5EF4-FFF2-40B4-BE49-F238E27FC236}">
                <a16:creationId xmlns:a16="http://schemas.microsoft.com/office/drawing/2014/main" id="{C2C1128A-8516-23F2-C47C-AF1B1A8FB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192" y="1021556"/>
            <a:ext cx="9747455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D763B75-2DA3-B047-EE96-68D49A98E233}"/>
              </a:ext>
            </a:extLst>
          </p:cNvPr>
          <p:cNvSpPr txBox="1"/>
          <p:nvPr/>
        </p:nvSpPr>
        <p:spPr>
          <a:xfrm>
            <a:off x="44074" y="2036115"/>
            <a:ext cx="21371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/>
              <a:t>Mapas de rendimiento</a:t>
            </a:r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/>
              <a:t>Mapas de satélites, drones, sensores,…</a:t>
            </a:r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/>
              <a:t>Mapas de suelos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5020</TotalTime>
  <Words>1693</Words>
  <Application>Microsoft Office PowerPoint</Application>
  <PresentationFormat>Panorámica</PresentationFormat>
  <Paragraphs>192</Paragraphs>
  <Slides>24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Tahoma</vt:lpstr>
      <vt:lpstr>Times New Roman</vt:lpstr>
      <vt:lpstr>Wingdings</vt:lpstr>
      <vt:lpstr>Diseño predeterminado</vt:lpstr>
      <vt:lpstr>Image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AAMSI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Carlos Escribano</dc:creator>
  <cp:lastModifiedBy>Carlos Escribano</cp:lastModifiedBy>
  <cp:revision>240</cp:revision>
  <dcterms:created xsi:type="dcterms:W3CDTF">2005-05-08T19:04:47Z</dcterms:created>
  <dcterms:modified xsi:type="dcterms:W3CDTF">2023-10-16T08:29:13Z</dcterms:modified>
</cp:coreProperties>
</file>