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D78A1AE-066B-4D4A-9CA9-A9D77555E995}">
  <a:tblStyle styleId="{AD78A1AE-066B-4D4A-9CA9-A9D77555E9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Roboto-regular.fnt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Roboto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Roboto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7b3f5b2233_1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7b3f5b2233_1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7b3f5b2233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7b3f5b223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8cb956e675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8cb956e67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8cb956e675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8cb956e675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8cb956e675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8cb956e675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8cb956e675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8cb956e675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8cb956e675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8cb956e675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8cb956e675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8cb956e67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8cb956e675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8cb956e675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1.jpg"/><Relationship Id="rId5" Type="http://schemas.openxmlformats.org/officeDocument/2006/relationships/image" Target="../media/image3.png"/><Relationship Id="rId6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13.jpg"/><Relationship Id="rId6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7.jpg"/><Relationship Id="rId5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"/>
            <a:ext cx="9144001" cy="99903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264000" y="1136125"/>
            <a:ext cx="86160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5200">
                <a:solidFill>
                  <a:schemeClr val="dk1"/>
                </a:solidFill>
              </a:rPr>
              <a:t>Cerea.</a:t>
            </a:r>
            <a:endParaRPr sz="5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5200">
                <a:solidFill>
                  <a:schemeClr val="dk1"/>
                </a:solidFill>
              </a:rPr>
              <a:t>Evolución de los Sistemas de guiado agrícola.</a:t>
            </a:r>
            <a:endParaRPr sz="5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type="ctrTitle"/>
          </p:nvPr>
        </p:nvSpPr>
        <p:spPr>
          <a:xfrm>
            <a:off x="311700" y="744575"/>
            <a:ext cx="8520600" cy="283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Cerea.Gracias.</a:t>
            </a:r>
            <a:endParaRPr/>
          </a:p>
        </p:txBody>
      </p:sp>
      <p:pic>
        <p:nvPicPr>
          <p:cNvPr id="138" name="Google Shape;13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"/>
            <a:ext cx="9144001" cy="99903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"/>
            <a:ext cx="9144001" cy="999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4">
            <a:alphaModFix/>
          </a:blip>
          <a:srcRect b="2066" l="22952" r="0" t="0"/>
          <a:stretch/>
        </p:blipFill>
        <p:spPr>
          <a:xfrm>
            <a:off x="4176900" y="1270550"/>
            <a:ext cx="4967101" cy="355112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311700" y="222475"/>
            <a:ext cx="6583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400">
                <a:solidFill>
                  <a:schemeClr val="lt1"/>
                </a:solidFill>
              </a:rPr>
              <a:t>Introducción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2571750"/>
            <a:ext cx="3933900" cy="19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s" sz="2400">
                <a:solidFill>
                  <a:srgbClr val="000000"/>
                </a:solidFill>
              </a:rPr>
              <a:t>Mejora de la eficiencia</a:t>
            </a:r>
            <a:endParaRPr sz="24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s" sz="2400">
                <a:solidFill>
                  <a:srgbClr val="000000"/>
                </a:solidFill>
              </a:rPr>
              <a:t>Importancia de la precisión.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"/>
            <a:ext cx="9144001" cy="99903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311700" y="222475"/>
            <a:ext cx="6583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400">
                <a:solidFill>
                  <a:schemeClr val="lt1"/>
                </a:solidFill>
              </a:rPr>
              <a:t>Primeros sistemas de guiado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2571750"/>
            <a:ext cx="3933900" cy="19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s" sz="2400">
                <a:solidFill>
                  <a:srgbClr val="000000"/>
                </a:solidFill>
              </a:rPr>
              <a:t>Guiado  con referencias visuales</a:t>
            </a:r>
            <a:endParaRPr sz="24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8000" y="1170125"/>
            <a:ext cx="3820977" cy="3820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"/>
            <a:ext cx="9144001" cy="99903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311700" y="222475"/>
            <a:ext cx="6583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400">
                <a:solidFill>
                  <a:schemeClr val="lt1"/>
                </a:solidFill>
              </a:rPr>
              <a:t>Introducción de la electrónica y computadoras</a:t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2475850"/>
            <a:ext cx="3933900" cy="19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-35814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es" sz="2400">
                <a:solidFill>
                  <a:srgbClr val="000000"/>
                </a:solidFill>
              </a:rPr>
              <a:t>Sensores y sistemas básicos de navegación</a:t>
            </a:r>
            <a:endParaRPr sz="24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-35814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es" sz="2400">
                <a:solidFill>
                  <a:srgbClr val="000000"/>
                </a:solidFill>
              </a:rPr>
              <a:t>Sistemas de guiado visual</a:t>
            </a:r>
            <a:endParaRPr sz="24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8000" y="1170125"/>
            <a:ext cx="4593600" cy="3445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ptura.PNG" id="83" name="Google Shape;8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62738" y="1170137"/>
            <a:ext cx="2100825" cy="1274075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4" name="Google Shape;84;p16"/>
          <p:cNvPicPr preferRelativeResize="0"/>
          <p:nvPr/>
        </p:nvPicPr>
        <p:blipFill rotWithShape="1">
          <a:blip r:embed="rId6">
            <a:alphaModFix/>
          </a:blip>
          <a:srcRect b="10817" l="0" r="0" t="0"/>
          <a:stretch/>
        </p:blipFill>
        <p:spPr>
          <a:xfrm>
            <a:off x="417050" y="1050863"/>
            <a:ext cx="1191584" cy="139185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"/>
            <a:ext cx="9144001" cy="99903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/>
        </p:nvSpPr>
        <p:spPr>
          <a:xfrm>
            <a:off x="311700" y="146275"/>
            <a:ext cx="6793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400">
                <a:solidFill>
                  <a:schemeClr val="lt1"/>
                </a:solidFill>
              </a:rPr>
              <a:t>GPS y la revolución en la agricultura de precisión</a:t>
            </a:r>
            <a:endParaRPr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93775" y="1926650"/>
            <a:ext cx="3933900" cy="19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5814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es" sz="2400">
                <a:solidFill>
                  <a:srgbClr val="000000"/>
                </a:solidFill>
              </a:rPr>
              <a:t>El gps cambió el juego en el guiado agrícola</a:t>
            </a:r>
            <a:endParaRPr sz="24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-35814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es" sz="2400">
                <a:solidFill>
                  <a:srgbClr val="000000"/>
                </a:solidFill>
              </a:rPr>
              <a:t>Sistemas de guiado automático</a:t>
            </a:r>
            <a:endParaRPr sz="24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7950" y="1727700"/>
            <a:ext cx="4988800" cy="2779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"/>
            <a:ext cx="9144001" cy="99903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311700" y="146275"/>
            <a:ext cx="6793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400">
                <a:solidFill>
                  <a:schemeClr val="lt1"/>
                </a:solidFill>
              </a:rPr>
              <a:t>GPS y la revolución en la agricultura de precisión</a:t>
            </a:r>
            <a:endParaRPr/>
          </a:p>
        </p:txBody>
      </p:sp>
      <p:graphicFrame>
        <p:nvGraphicFramePr>
          <p:cNvPr id="101" name="Google Shape;101;p18"/>
          <p:cNvGraphicFramePr/>
          <p:nvPr/>
        </p:nvGraphicFramePr>
        <p:xfrm>
          <a:off x="952500" y="1351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{AD78A1AE-066B-4D4A-9CA9-A9D77555E995}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683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V1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V5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Electroválvulas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9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Velocidad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6 º/s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15º/s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20º/s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26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Foto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048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Tipo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Con cadena cinemática a volante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(actualmente en desuso)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Directo a eje de volante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Sin actuación en volante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3322" y="2481922"/>
            <a:ext cx="1421500" cy="122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45272" y="2531925"/>
            <a:ext cx="1644899" cy="1094875"/>
          </a:xfrm>
          <a:prstGeom prst="rect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39073" y="2481925"/>
            <a:ext cx="919481" cy="1225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"/>
            <a:ext cx="9144001" cy="99903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/>
          <p:nvPr/>
        </p:nvSpPr>
        <p:spPr>
          <a:xfrm>
            <a:off x="311700" y="146275"/>
            <a:ext cx="6793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400">
                <a:solidFill>
                  <a:schemeClr val="lt1"/>
                </a:solidFill>
              </a:rPr>
              <a:t>Sistemas de guiado avanzados y agricultura 4.0</a:t>
            </a:r>
            <a:endParaRPr/>
          </a:p>
        </p:txBody>
      </p:sp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311700" y="1272800"/>
            <a:ext cx="3933900" cy="38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s" sz="2000">
                <a:solidFill>
                  <a:schemeClr val="dk1"/>
                </a:solidFill>
              </a:rPr>
              <a:t>Uso de drones y satélites para monitoreo y toma de decisiones.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s" sz="2000">
                <a:solidFill>
                  <a:schemeClr val="dk1"/>
                </a:solidFill>
              </a:rPr>
              <a:t>Sistemas de guiado autónomo: tractores y maquinaria sin operador.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s" sz="2000">
                <a:solidFill>
                  <a:schemeClr val="dk1"/>
                </a:solidFill>
              </a:rPr>
              <a:t>Integración con sistemas de información geográfica (SIG) y análisis de datos en tiempo real.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5722" y="1172534"/>
            <a:ext cx="2093101" cy="3721092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4" name="Google Shape;11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60425" y="1172525"/>
            <a:ext cx="1718837" cy="3721098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"/>
            <a:ext cx="9144001" cy="99903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 txBox="1"/>
          <p:nvPr/>
        </p:nvSpPr>
        <p:spPr>
          <a:xfrm>
            <a:off x="311700" y="146275"/>
            <a:ext cx="6793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400">
                <a:solidFill>
                  <a:schemeClr val="lt1"/>
                </a:solidFill>
              </a:rPr>
              <a:t>Futuro y tendencias</a:t>
            </a:r>
            <a:endParaRPr/>
          </a:p>
        </p:txBody>
      </p:sp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311700" y="1298950"/>
            <a:ext cx="3933900" cy="25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4448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s" sz="7300">
                <a:solidFill>
                  <a:schemeClr val="dk1"/>
                </a:solidFill>
              </a:rPr>
              <a:t>Agricultura sostenible y sistemas de guiado inteligente.</a:t>
            </a:r>
            <a:endParaRPr sz="7300">
              <a:solidFill>
                <a:schemeClr val="dk1"/>
              </a:solidFill>
            </a:endParaRPr>
          </a:p>
          <a:p>
            <a:pPr indent="-34448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s" sz="7300">
                <a:solidFill>
                  <a:schemeClr val="dk1"/>
                </a:solidFill>
              </a:rPr>
              <a:t>Inteligencia artificial y aprendizaje automático en la agricultura.</a:t>
            </a:r>
            <a:endParaRPr sz="7300">
              <a:solidFill>
                <a:schemeClr val="dk1"/>
              </a:solidFill>
            </a:endParaRPr>
          </a:p>
          <a:p>
            <a:pPr indent="-34448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s" sz="7300">
                <a:solidFill>
                  <a:schemeClr val="dk1"/>
                </a:solidFill>
              </a:rPr>
              <a:t>La creciente importancia de la conectividad y la Internet de las cosas (IoT) en el campo.</a:t>
            </a:r>
            <a:endParaRPr sz="73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D1D5DB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5988" y="1623125"/>
            <a:ext cx="3605325" cy="2703974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"/>
            <a:ext cx="9144001" cy="99903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1"/>
          <p:cNvSpPr txBox="1"/>
          <p:nvPr/>
        </p:nvSpPr>
        <p:spPr>
          <a:xfrm>
            <a:off x="311700" y="146275"/>
            <a:ext cx="6793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400">
                <a:solidFill>
                  <a:schemeClr val="lt1"/>
                </a:solidFill>
              </a:rPr>
              <a:t>Conclusión</a:t>
            </a:r>
            <a:endParaRPr/>
          </a:p>
        </p:txBody>
      </p:sp>
      <p:sp>
        <p:nvSpPr>
          <p:cNvPr id="131" name="Google Shape;131;p21"/>
          <p:cNvSpPr txBox="1"/>
          <p:nvPr>
            <p:ph idx="1" type="body"/>
          </p:nvPr>
        </p:nvSpPr>
        <p:spPr>
          <a:xfrm>
            <a:off x="311700" y="1017725"/>
            <a:ext cx="3933900" cy="34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s" sz="2000">
                <a:solidFill>
                  <a:schemeClr val="dk1"/>
                </a:solidFill>
              </a:rPr>
              <a:t>La importancia de la evolución de los sistemas de guiado.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s" sz="2000">
                <a:solidFill>
                  <a:schemeClr val="dk1"/>
                </a:solidFill>
              </a:rPr>
              <a:t>Necesidad de adaptarse a las nuevas tecnologías para enfrentar los desafíos futuros en la agricultura.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32" name="Google Shape;13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8000" y="1170125"/>
            <a:ext cx="4593599" cy="2799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