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</p:sldMasterIdLst>
  <p:notesMasterIdLst>
    <p:notesMasterId r:id="rId12"/>
  </p:notesMasterIdLst>
  <p:handoutMasterIdLst>
    <p:handoutMasterId r:id="rId13"/>
  </p:handoutMasterIdLst>
  <p:sldIdLst>
    <p:sldId id="1105" r:id="rId8"/>
    <p:sldId id="1111" r:id="rId9"/>
    <p:sldId id="1112" r:id="rId10"/>
    <p:sldId id="1110" r:id="rId11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9"/>
    <p:restoredTop sz="94693"/>
  </p:normalViewPr>
  <p:slideViewPr>
    <p:cSldViewPr snapToGrid="0">
      <p:cViewPr varScale="1">
        <p:scale>
          <a:sx n="88" d="100"/>
          <a:sy n="88" d="100"/>
        </p:scale>
        <p:origin x="53" y="658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Reina" userId="84fc133e-1eb7-4ebb-b3b7-aa9f926ce5a8" providerId="ADAL" clId="{A4A533EA-85F4-4BA8-A97D-CAF53160D7F0}"/>
    <pc:docChg chg="delSld">
      <pc:chgData name="Francisco Reina" userId="84fc133e-1eb7-4ebb-b3b7-aa9f926ce5a8" providerId="ADAL" clId="{A4A533EA-85F4-4BA8-A97D-CAF53160D7F0}" dt="2023-10-16T10:37:04.955" v="1" actId="47"/>
      <pc:docMkLst>
        <pc:docMk/>
      </pc:docMkLst>
      <pc:sldChg chg="del">
        <pc:chgData name="Francisco Reina" userId="84fc133e-1eb7-4ebb-b3b7-aa9f926ce5a8" providerId="ADAL" clId="{A4A533EA-85F4-4BA8-A97D-CAF53160D7F0}" dt="2023-10-16T10:35:02.930" v="0" actId="47"/>
        <pc:sldMkLst>
          <pc:docMk/>
          <pc:sldMk cId="1553508107" sldId="258"/>
        </pc:sldMkLst>
      </pc:sldChg>
      <pc:sldChg chg="del">
        <pc:chgData name="Francisco Reina" userId="84fc133e-1eb7-4ebb-b3b7-aa9f926ce5a8" providerId="ADAL" clId="{A4A533EA-85F4-4BA8-A97D-CAF53160D7F0}" dt="2023-10-16T10:35:02.930" v="0" actId="47"/>
        <pc:sldMkLst>
          <pc:docMk/>
          <pc:sldMk cId="3547901478" sldId="259"/>
        </pc:sldMkLst>
      </pc:sldChg>
      <pc:sldChg chg="del">
        <pc:chgData name="Francisco Reina" userId="84fc133e-1eb7-4ebb-b3b7-aa9f926ce5a8" providerId="ADAL" clId="{A4A533EA-85F4-4BA8-A97D-CAF53160D7F0}" dt="2023-10-16T10:37:04.955" v="1" actId="47"/>
        <pc:sldMkLst>
          <pc:docMk/>
          <pc:sldMk cId="1119624591" sldId="272"/>
        </pc:sldMkLst>
      </pc:sldChg>
      <pc:sldChg chg="del">
        <pc:chgData name="Francisco Reina" userId="84fc133e-1eb7-4ebb-b3b7-aa9f926ce5a8" providerId="ADAL" clId="{A4A533EA-85F4-4BA8-A97D-CAF53160D7F0}" dt="2023-10-16T10:37:04.955" v="1" actId="47"/>
        <pc:sldMkLst>
          <pc:docMk/>
          <pc:sldMk cId="1242648338" sldId="273"/>
        </pc:sldMkLst>
      </pc:sldChg>
      <pc:sldChg chg="del">
        <pc:chgData name="Francisco Reina" userId="84fc133e-1eb7-4ebb-b3b7-aa9f926ce5a8" providerId="ADAL" clId="{A4A533EA-85F4-4BA8-A97D-CAF53160D7F0}" dt="2023-10-16T10:35:02.930" v="0" actId="47"/>
        <pc:sldMkLst>
          <pc:docMk/>
          <pc:sldMk cId="1830797657" sldId="1079"/>
        </pc:sldMkLst>
      </pc:sldChg>
      <pc:sldChg chg="del">
        <pc:chgData name="Francisco Reina" userId="84fc133e-1eb7-4ebb-b3b7-aa9f926ce5a8" providerId="ADAL" clId="{A4A533EA-85F4-4BA8-A97D-CAF53160D7F0}" dt="2023-10-16T10:35:02.930" v="0" actId="47"/>
        <pc:sldMkLst>
          <pc:docMk/>
          <pc:sldMk cId="3034397151" sldId="1080"/>
        </pc:sldMkLst>
      </pc:sldChg>
      <pc:sldChg chg="del">
        <pc:chgData name="Francisco Reina" userId="84fc133e-1eb7-4ebb-b3b7-aa9f926ce5a8" providerId="ADAL" clId="{A4A533EA-85F4-4BA8-A97D-CAF53160D7F0}" dt="2023-10-16T10:35:02.930" v="0" actId="47"/>
        <pc:sldMkLst>
          <pc:docMk/>
          <pc:sldMk cId="2614262552" sldId="1086"/>
        </pc:sldMkLst>
      </pc:sldChg>
      <pc:sldChg chg="del">
        <pc:chgData name="Francisco Reina" userId="84fc133e-1eb7-4ebb-b3b7-aa9f926ce5a8" providerId="ADAL" clId="{A4A533EA-85F4-4BA8-A97D-CAF53160D7F0}" dt="2023-10-16T10:37:04.955" v="1" actId="47"/>
        <pc:sldMkLst>
          <pc:docMk/>
          <pc:sldMk cId="3272690412" sldId="1087"/>
        </pc:sldMkLst>
      </pc:sldChg>
      <pc:sldChg chg="del">
        <pc:chgData name="Francisco Reina" userId="84fc133e-1eb7-4ebb-b3b7-aa9f926ce5a8" providerId="ADAL" clId="{A4A533EA-85F4-4BA8-A97D-CAF53160D7F0}" dt="2023-10-16T10:35:02.930" v="0" actId="47"/>
        <pc:sldMkLst>
          <pc:docMk/>
          <pc:sldMk cId="2234083764" sldId="1089"/>
        </pc:sldMkLst>
      </pc:sldChg>
      <pc:sldChg chg="del">
        <pc:chgData name="Francisco Reina" userId="84fc133e-1eb7-4ebb-b3b7-aa9f926ce5a8" providerId="ADAL" clId="{A4A533EA-85F4-4BA8-A97D-CAF53160D7F0}" dt="2023-10-16T10:35:02.930" v="0" actId="47"/>
        <pc:sldMkLst>
          <pc:docMk/>
          <pc:sldMk cId="1715641980" sldId="1090"/>
        </pc:sldMkLst>
      </pc:sldChg>
      <pc:sldChg chg="del">
        <pc:chgData name="Francisco Reina" userId="84fc133e-1eb7-4ebb-b3b7-aa9f926ce5a8" providerId="ADAL" clId="{A4A533EA-85F4-4BA8-A97D-CAF53160D7F0}" dt="2023-10-16T10:35:02.930" v="0" actId="47"/>
        <pc:sldMkLst>
          <pc:docMk/>
          <pc:sldMk cId="334210772" sldId="1107"/>
        </pc:sldMkLst>
      </pc:sldChg>
      <pc:sldChg chg="del">
        <pc:chgData name="Francisco Reina" userId="84fc133e-1eb7-4ebb-b3b7-aa9f926ce5a8" providerId="ADAL" clId="{A4A533EA-85F4-4BA8-A97D-CAF53160D7F0}" dt="2023-10-16T10:35:02.930" v="0" actId="47"/>
        <pc:sldMkLst>
          <pc:docMk/>
          <pc:sldMk cId="986420854" sldId="1108"/>
        </pc:sldMkLst>
      </pc:sldChg>
      <pc:sldChg chg="del">
        <pc:chgData name="Francisco Reina" userId="84fc133e-1eb7-4ebb-b3b7-aa9f926ce5a8" providerId="ADAL" clId="{A4A533EA-85F4-4BA8-A97D-CAF53160D7F0}" dt="2023-10-16T10:37:04.955" v="1" actId="47"/>
        <pc:sldMkLst>
          <pc:docMk/>
          <pc:sldMk cId="445379329" sldId="110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8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7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>
            <a:extLst>
              <a:ext uri="{FF2B5EF4-FFF2-40B4-BE49-F238E27FC236}">
                <a16:creationId xmlns:a16="http://schemas.microsoft.com/office/drawing/2014/main" id="{33C1AA27-468E-4F19-A563-21152A310F3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" y="6458445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 err="1"/>
              <a:t>fth</a:t>
            </a:r>
            <a:r>
              <a:rPr lang="en-GB" noProof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088D67-7B06-4281-990B-01FE6467697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9" y="647262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E7E9920D-5148-4C5E-AF4F-672E07B42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5432A0F-AD37-4EDF-A3C9-9129332D7C9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" y="645464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</a:t>
            </a:r>
            <a:r>
              <a:rPr lang="en-GB" noProof="0"/>
              <a:t>Master</a:t>
            </a:r>
            <a:r>
              <a:rPr lang="en-US" noProof="0"/>
              <a:t> text styles</a:t>
            </a:r>
          </a:p>
          <a:p>
            <a:pPr lvl="1"/>
            <a:r>
              <a:rPr lang="en-GB" noProof="0"/>
              <a:t>Second</a:t>
            </a:r>
            <a:r>
              <a:rPr lang="en-US" noProof="0"/>
              <a:t> level</a:t>
            </a:r>
          </a:p>
          <a:p>
            <a:pPr lvl="2"/>
            <a:r>
              <a:rPr lang="en-US" noProof="0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GB" noProof="0"/>
              <a:t>Fourth</a:t>
            </a:r>
            <a:r>
              <a:rPr lang="en-US" noProof="0"/>
              <a:t> level</a:t>
            </a:r>
          </a:p>
          <a:p>
            <a:pPr lvl="4"/>
            <a:r>
              <a:rPr lang="en-GB" noProof="0"/>
              <a:t>Fifth</a:t>
            </a:r>
            <a:r>
              <a:rPr lang="en-US" noProof="0"/>
              <a:t> level</a:t>
            </a:r>
            <a:endParaRPr lang="en-GB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AAC5E67-E08A-4CAC-8F4D-A2D8638C2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2361E30E-1C22-46B3-9AB9-AB1BC0D7C9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" y="64553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79E19F2-F57B-45DE-B862-DD01F0612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3656F8C5-B6A5-414F-86D9-8C977E5C1BBD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8" y="645883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294C493E-467F-427F-AD20-6EDFB99CC1EE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" y="6462001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124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68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7ED2C1-0776-4663-8284-733C83AE37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F90349B-FF48-4A3E-8266-C6C8B77A2E91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59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pace.copernicus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emotesensing.vito.be/case/icor" TargetMode="External"/><Relationship Id="rId3" Type="http://schemas.openxmlformats.org/officeDocument/2006/relationships/hyperlink" Target="https://step.esa.int/main/snap-supported-plugins/sen2cor/" TargetMode="External"/><Relationship Id="rId7" Type="http://schemas.openxmlformats.org/officeDocument/2006/relationships/hyperlink" Target="https://www.esa-sen4e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sen2coral.argans.co.uk/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s://step.esa.int/main/snap-supported-plugins/sen2three/" TargetMode="External"/><Relationship Id="rId10" Type="http://schemas.openxmlformats.org/officeDocument/2006/relationships/hyperlink" Target="https://www.orfeo-toolbox.org/SoftwareGuide/SoftwareGuidech1.html" TargetMode="External"/><Relationship Id="rId4" Type="http://schemas.openxmlformats.org/officeDocument/2006/relationships/hyperlink" Target="https://step.esa.int/main/snap-supported-plugins/sen2res/" TargetMode="External"/><Relationship Id="rId9" Type="http://schemas.openxmlformats.org/officeDocument/2006/relationships/hyperlink" Target="https://www.brockmann-consult.de/portfolio/idepix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0"/>
            <a:ext cx="10108800" cy="553998"/>
          </a:xfrm>
        </p:spPr>
        <p:txBody>
          <a:bodyPr/>
          <a:lstStyle/>
          <a:p>
            <a:r>
              <a:rPr lang="en-GB" dirty="0"/>
              <a:t>Copernicus Data Space Environment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CB610C6-BBB1-FA99-2C07-8A91B85BF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331" y="5912976"/>
            <a:ext cx="9646707" cy="544095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Access to the new Collection-1 products will be gradually made available during 2023.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45459B8-F5A1-F947-F4DF-F77F926C7504}"/>
              </a:ext>
            </a:extLst>
          </p:cNvPr>
          <p:cNvSpPr txBox="1">
            <a:spLocks/>
          </p:cNvSpPr>
          <p:nvPr/>
        </p:nvSpPr>
        <p:spPr bwMode="auto">
          <a:xfrm>
            <a:off x="-2858475" y="3097579"/>
            <a:ext cx="10903187" cy="103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000" b="1" kern="0" dirty="0">
                <a:solidFill>
                  <a:schemeClr val="tx2"/>
                </a:solidFill>
                <a:hlinkClick r:id="rId3"/>
              </a:rPr>
              <a:t>https://dataspace.copernicus.eu/</a:t>
            </a:r>
            <a:endParaRPr lang="en-GB" sz="2000" b="1" kern="0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endParaRPr lang="en-GB" kern="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0DD8A-97F5-11B1-3459-D5D4033AC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60" y="3730505"/>
            <a:ext cx="3214525" cy="19529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59BA16-EB2F-74FF-4B69-E0DDB9F93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60" y="1174496"/>
            <a:ext cx="3214525" cy="1859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707E6-DD4A-C319-1344-4DF2B36B6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217" y="945024"/>
            <a:ext cx="5955977" cy="49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0"/>
            <a:ext cx="10108800" cy="553998"/>
          </a:xfrm>
        </p:spPr>
        <p:txBody>
          <a:bodyPr/>
          <a:lstStyle/>
          <a:p>
            <a:r>
              <a:rPr lang="en-GB" dirty="0"/>
              <a:t>Sentinel-2 + Landsat Level-2H/2F Pilot Production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BBAA29-82FE-A541-8EDB-818A2BDA3EB5}"/>
              </a:ext>
            </a:extLst>
          </p:cNvPr>
          <p:cNvSpPr/>
          <p:nvPr/>
        </p:nvSpPr>
        <p:spPr>
          <a:xfrm>
            <a:off x="216001" y="1060392"/>
            <a:ext cx="75721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2"/>
                </a:solidFill>
                <a:latin typeface="Arial"/>
                <a:cs typeface="Arial"/>
              </a:rPr>
              <a:t>Level-2H and Level-2F pilot products will be available through </a:t>
            </a:r>
            <a:r>
              <a:rPr lang="en-GB" sz="2000" dirty="0" err="1">
                <a:solidFill>
                  <a:schemeClr val="tx2"/>
                </a:solidFill>
                <a:latin typeface="Arial"/>
                <a:cs typeface="Arial"/>
              </a:rPr>
              <a:t>openEO</a:t>
            </a:r>
            <a:r>
              <a:rPr lang="en-GB" sz="2000" dirty="0">
                <a:solidFill>
                  <a:schemeClr val="tx2"/>
                </a:solidFill>
                <a:latin typeface="Arial"/>
                <a:cs typeface="Arial"/>
              </a:rPr>
              <a:t> Platform [https://</a:t>
            </a:r>
            <a:r>
              <a:rPr lang="en-GB" sz="2000" dirty="0" err="1">
                <a:solidFill>
                  <a:schemeClr val="tx2"/>
                </a:solidFill>
                <a:latin typeface="Arial"/>
                <a:cs typeface="Arial"/>
              </a:rPr>
              <a:t>openeo.cloud</a:t>
            </a:r>
            <a:r>
              <a:rPr lang="en-GB" sz="2000" dirty="0">
                <a:solidFill>
                  <a:schemeClr val="tx2"/>
                </a:solidFill>
                <a:latin typeface="Arial"/>
                <a:cs typeface="Arial"/>
              </a:rPr>
              <a:t>] as from Q3 2023.</a:t>
            </a:r>
          </a:p>
          <a:p>
            <a:pPr marL="342900" indent="-342900" algn="just"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2"/>
                </a:solidFill>
                <a:latin typeface="Arial"/>
                <a:cs typeface="Arial"/>
              </a:rPr>
              <a:t>Sen2like processor integration in </a:t>
            </a:r>
            <a:r>
              <a:rPr lang="en-GB" sz="2000" dirty="0" err="1">
                <a:solidFill>
                  <a:schemeClr val="tx2"/>
                </a:solidFill>
                <a:latin typeface="Arial"/>
                <a:cs typeface="Arial"/>
              </a:rPr>
              <a:t>openEO</a:t>
            </a:r>
            <a:r>
              <a:rPr lang="en-GB" sz="2000" dirty="0">
                <a:solidFill>
                  <a:schemeClr val="tx2"/>
                </a:solidFill>
                <a:latin typeface="Arial"/>
                <a:cs typeface="Arial"/>
              </a:rPr>
              <a:t> Platform (ongoing): </a:t>
            </a:r>
          </a:p>
          <a:p>
            <a:pPr lvl="1" algn="just">
              <a:spcBef>
                <a:spcPts val="1600"/>
              </a:spcBef>
            </a:pPr>
            <a:r>
              <a:rPr lang="en-GB" sz="2000" dirty="0">
                <a:solidFill>
                  <a:schemeClr val="tx2"/>
                </a:solidFill>
                <a:latin typeface="Arial"/>
                <a:cs typeface="Arial"/>
              </a:rPr>
              <a:t>(1) on-demand product-based processing via web-based GUI, retrieve L2H/L2F products in original SAFE format.</a:t>
            </a:r>
          </a:p>
          <a:p>
            <a:pPr lvl="1" algn="just">
              <a:spcBef>
                <a:spcPts val="1600"/>
              </a:spcBef>
            </a:pPr>
            <a:r>
              <a:rPr lang="en-GB" sz="2000" dirty="0">
                <a:solidFill>
                  <a:schemeClr val="tx2"/>
                </a:solidFill>
                <a:latin typeface="Arial"/>
                <a:cs typeface="Arial"/>
              </a:rPr>
              <a:t>(2) dedicated sen2like </a:t>
            </a:r>
            <a:r>
              <a:rPr lang="en-GB" sz="2000" dirty="0" err="1">
                <a:solidFill>
                  <a:schemeClr val="tx2"/>
                </a:solidFill>
                <a:latin typeface="Arial"/>
                <a:cs typeface="Arial"/>
              </a:rPr>
              <a:t>openEO</a:t>
            </a:r>
            <a:r>
              <a:rPr lang="en-GB" sz="2000" dirty="0">
                <a:solidFill>
                  <a:schemeClr val="tx2"/>
                </a:solidFill>
                <a:latin typeface="Arial"/>
                <a:cs typeface="Arial"/>
              </a:rPr>
              <a:t> process, allowing to dynamically process user-defined temporal-spatial extents &amp; use harmonised/fused </a:t>
            </a:r>
            <a:r>
              <a:rPr lang="en-GB" sz="2000" dirty="0" err="1">
                <a:solidFill>
                  <a:schemeClr val="tx2"/>
                </a:solidFill>
                <a:latin typeface="Arial"/>
                <a:cs typeface="Arial"/>
              </a:rPr>
              <a:t>datacube</a:t>
            </a:r>
            <a:r>
              <a:rPr lang="en-GB" sz="2000" dirty="0">
                <a:solidFill>
                  <a:schemeClr val="tx2"/>
                </a:solidFill>
                <a:latin typeface="Arial"/>
                <a:cs typeface="Arial"/>
              </a:rPr>
              <a:t> in workflows.</a:t>
            </a:r>
          </a:p>
          <a:p>
            <a:pPr marL="342900" indent="-342900" algn="just">
              <a:spcBef>
                <a:spcPts val="1600"/>
              </a:spcBef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 algn="just">
              <a:spcBef>
                <a:spcPts val="1600"/>
              </a:spcBef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 algn="just">
              <a:spcBef>
                <a:spcPts val="1600"/>
              </a:spcBef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D93515-893E-4544-9AB8-E99558EACB3F}"/>
              </a:ext>
            </a:extLst>
          </p:cNvPr>
          <p:cNvSpPr txBox="1">
            <a:spLocks/>
          </p:cNvSpPr>
          <p:nvPr/>
        </p:nvSpPr>
        <p:spPr>
          <a:xfrm>
            <a:off x="340703" y="157563"/>
            <a:ext cx="10073321" cy="553998"/>
          </a:xfrm>
          <a:prstGeom prst="rect">
            <a:avLst/>
          </a:prstGeom>
        </p:spPr>
        <p:txBody>
          <a:bodyPr/>
          <a:lstStyle>
            <a:lvl1pPr algn="just" rtl="0" fontAlgn="base">
              <a:spcBef>
                <a:spcPct val="0"/>
              </a:spcBef>
              <a:spcAft>
                <a:spcPct val="0"/>
              </a:spcAft>
              <a:defRPr lang="en-GB" sz="3000" b="1" dirty="0" smtClean="0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endParaRPr lang="en-GB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7522-C537-E88E-36D8-DAC99D284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596" y="1060392"/>
            <a:ext cx="4104448" cy="3054673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2BF23C-16B6-AE60-5842-168254E74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768" y="4461059"/>
            <a:ext cx="5874366" cy="1559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6467FC-6EDB-4157-5230-FC291C3D8018}"/>
              </a:ext>
            </a:extLst>
          </p:cNvPr>
          <p:cNvSpPr txBox="1"/>
          <p:nvPr/>
        </p:nvSpPr>
        <p:spPr>
          <a:xfrm>
            <a:off x="216000" y="4635852"/>
            <a:ext cx="54280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The pilot service above will be free-of-charge as sponsored by ESA’s NOR (Network Of Resources):  https://nor-</a:t>
            </a:r>
            <a:r>
              <a:rPr lang="en-GB" sz="1800" dirty="0" err="1">
                <a:solidFill>
                  <a:schemeClr val="tx2"/>
                </a:solidFill>
                <a:latin typeface="Arial"/>
                <a:cs typeface="Arial"/>
              </a:rPr>
              <a:t>discover.cloudeo.group</a:t>
            </a:r>
            <a:endParaRPr lang="en-GB" sz="18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7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0"/>
            <a:ext cx="10108800" cy="553998"/>
          </a:xfrm>
        </p:spPr>
        <p:txBody>
          <a:bodyPr/>
          <a:lstStyle/>
          <a:p>
            <a:r>
              <a:rPr lang="en-GB"/>
              <a:t>SNAP (Sentinel Applications Platform)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D93515-893E-4544-9AB8-E99558EACB3F}"/>
              </a:ext>
            </a:extLst>
          </p:cNvPr>
          <p:cNvSpPr txBox="1">
            <a:spLocks/>
          </p:cNvSpPr>
          <p:nvPr/>
        </p:nvSpPr>
        <p:spPr>
          <a:xfrm>
            <a:off x="340703" y="157563"/>
            <a:ext cx="10073321" cy="553998"/>
          </a:xfrm>
          <a:prstGeom prst="rect">
            <a:avLst/>
          </a:prstGeom>
        </p:spPr>
        <p:txBody>
          <a:bodyPr/>
          <a:lstStyle>
            <a:lvl1pPr algn="just" rtl="0" fontAlgn="base">
              <a:spcBef>
                <a:spcPct val="0"/>
              </a:spcBef>
              <a:spcAft>
                <a:spcPct val="0"/>
              </a:spcAft>
              <a:defRPr lang="en-GB" sz="3000" b="1" dirty="0" smtClean="0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10D2-3A3B-D57E-568B-BC190D272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067" y="1572839"/>
            <a:ext cx="5113338" cy="4560214"/>
          </a:xfrm>
          <a:ln>
            <a:solidFill>
              <a:schemeClr val="tx2"/>
            </a:solidFill>
          </a:ln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Sen2Cor</a:t>
            </a:r>
            <a:r>
              <a:rPr lang="en-GB" sz="1600" b="1" dirty="0">
                <a:solidFill>
                  <a:schemeClr val="tx2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</a:rPr>
              <a:t>– Atmospheric Correction and Cloud screening.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Sen2Res</a:t>
            </a:r>
            <a:r>
              <a:rPr lang="en-GB" sz="1600" dirty="0">
                <a:solidFill>
                  <a:schemeClr val="tx2"/>
                </a:solidFill>
              </a:rPr>
              <a:t>  - To enhance the spatial resolution of Sentinel-2 products (</a:t>
            </a:r>
            <a:r>
              <a:rPr lang="en-GB" sz="1600" dirty="0" err="1">
                <a:solidFill>
                  <a:schemeClr val="tx2"/>
                </a:solidFill>
              </a:rPr>
              <a:t>SuperResolution</a:t>
            </a:r>
            <a:r>
              <a:rPr lang="en-GB" sz="1600" dirty="0">
                <a:solidFill>
                  <a:schemeClr val="tx2"/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Sen2Three</a:t>
            </a:r>
            <a:r>
              <a:rPr lang="en-GB" sz="1600" b="1" dirty="0">
                <a:solidFill>
                  <a:schemeClr val="tx2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</a:rPr>
              <a:t>– </a:t>
            </a:r>
            <a:r>
              <a:rPr lang="en-GB" sz="1600" dirty="0" err="1">
                <a:solidFill>
                  <a:schemeClr val="tx2"/>
                </a:solidFill>
              </a:rPr>
              <a:t>Spatio</a:t>
            </a:r>
            <a:r>
              <a:rPr lang="en-GB" sz="1600" dirty="0">
                <a:solidFill>
                  <a:schemeClr val="tx2"/>
                </a:solidFill>
              </a:rPr>
              <a:t>-temporal synthesis L3.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Sen2Coral</a:t>
            </a:r>
            <a:r>
              <a:rPr lang="en-GB" sz="1600" dirty="0">
                <a:solidFill>
                  <a:schemeClr val="tx2"/>
                </a:solidFill>
              </a:rPr>
              <a:t> – Module for Coral Reef monitoring.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Sen-ET</a:t>
            </a:r>
            <a:r>
              <a:rPr lang="en-GB" sz="1600" dirty="0">
                <a:solidFill>
                  <a:schemeClr val="tx2"/>
                </a:solidFill>
              </a:rPr>
              <a:t> – Module for evapotranspiration (ET) estimation using S2 data.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iCor</a:t>
            </a:r>
            <a:r>
              <a:rPr lang="en-GB" sz="1600" dirty="0">
                <a:solidFill>
                  <a:schemeClr val="tx2"/>
                </a:solidFill>
              </a:rPr>
              <a:t> – Atmospheric Correction for land and aquatic areas.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IdePix</a:t>
            </a:r>
            <a:r>
              <a:rPr lang="en-GB" sz="1600" dirty="0">
                <a:solidFill>
                  <a:schemeClr val="tx2"/>
                </a:solidFill>
              </a:rPr>
              <a:t> – Scene Classification including Cloud screening.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S2 Toolbox OTB adapters </a:t>
            </a:r>
            <a:r>
              <a:rPr lang="en-GB" sz="1600" dirty="0">
                <a:solidFill>
                  <a:schemeClr val="tx2"/>
                </a:solidFill>
              </a:rPr>
              <a:t>– Module including Orfeo Toolbox.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EF427-1F99-416D-F2BA-C572593A0A1D}"/>
              </a:ext>
            </a:extLst>
          </p:cNvPr>
          <p:cNvSpPr txBox="1"/>
          <p:nvPr/>
        </p:nvSpPr>
        <p:spPr>
          <a:xfrm>
            <a:off x="56931" y="1414951"/>
            <a:ext cx="4987522" cy="48479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 L1C/L2A reader.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 level 2H/F reader.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 Resampling Processor.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Multi-size mosaic (mosaic at native resolution).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Reflectance to radiance module.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Biophysical Variables Retrieval (S2 L2B).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Radiometric Indices Processor (vegetation, soil and water).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Cover Change Processor.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C2RCC Processor (Case 2 Regional Coastal Colour).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 MCI Processor (Maximum Chlorophyll Index).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Rayleigh Correction Processor.</a:t>
            </a:r>
          </a:p>
        </p:txBody>
      </p:sp>
      <p:pic>
        <p:nvPicPr>
          <p:cNvPr id="2050" name="Picture 2" descr="Sentinel Application Platform - eo science for society">
            <a:extLst>
              <a:ext uri="{FF2B5EF4-FFF2-40B4-BE49-F238E27FC236}">
                <a16:creationId xmlns:a16="http://schemas.microsoft.com/office/drawing/2014/main" id="{0AD79A8E-3311-FB56-008F-C4057F65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16" y="2806286"/>
            <a:ext cx="1799490" cy="17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29663D-F1AE-55A7-FC13-B4929D87478F}"/>
              </a:ext>
            </a:extLst>
          </p:cNvPr>
          <p:cNvSpPr/>
          <p:nvPr/>
        </p:nvSpPr>
        <p:spPr>
          <a:xfrm>
            <a:off x="9055058" y="1203507"/>
            <a:ext cx="1113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Plug-ins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59A21-B811-1775-086C-C16F4476E45F}"/>
              </a:ext>
            </a:extLst>
          </p:cNvPr>
          <p:cNvSpPr/>
          <p:nvPr/>
        </p:nvSpPr>
        <p:spPr>
          <a:xfrm>
            <a:off x="1736781" y="1042782"/>
            <a:ext cx="177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Core Modules</a:t>
            </a:r>
          </a:p>
        </p:txBody>
      </p:sp>
    </p:spTree>
    <p:extLst>
      <p:ext uri="{BB962C8B-B14F-4D97-AF65-F5344CB8AC3E}">
        <p14:creationId xmlns:p14="http://schemas.microsoft.com/office/powerpoint/2010/main" val="25196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A9C7957-36B0-E846-AF07-385DCFDC4DEB}"/>
              </a:ext>
            </a:extLst>
          </p:cNvPr>
          <p:cNvGrpSpPr/>
          <p:nvPr/>
        </p:nvGrpSpPr>
        <p:grpSpPr>
          <a:xfrm>
            <a:off x="540" y="1132056"/>
            <a:ext cx="8397223" cy="4827310"/>
            <a:chOff x="542" y="1132056"/>
            <a:chExt cx="8397223" cy="48273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23BF03-DD21-7CA3-870D-23435635B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" y="1294966"/>
              <a:ext cx="8397223" cy="4664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7FDB03-C0D6-EECB-DDD8-D3ADF332F002}"/>
                </a:ext>
              </a:extLst>
            </p:cNvPr>
            <p:cNvSpPr/>
            <p:nvPr/>
          </p:nvSpPr>
          <p:spPr>
            <a:xfrm>
              <a:off x="1282262" y="4834759"/>
              <a:ext cx="6285186" cy="325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AEE194-C465-7AB4-18B6-58D429647A82}"/>
                </a:ext>
              </a:extLst>
            </p:cNvPr>
            <p:cNvSpPr/>
            <p:nvPr/>
          </p:nvSpPr>
          <p:spPr>
            <a:xfrm>
              <a:off x="310055" y="1132056"/>
              <a:ext cx="1266497" cy="325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5B2702-E74C-CBBE-E6DB-9510428BB7C9}"/>
                </a:ext>
              </a:extLst>
            </p:cNvPr>
            <p:cNvSpPr/>
            <p:nvPr/>
          </p:nvSpPr>
          <p:spPr>
            <a:xfrm>
              <a:off x="2564524" y="4811977"/>
              <a:ext cx="35481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https://worldcover2021.esa.int</a:t>
              </a:r>
              <a:endParaRPr lang="en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0705827" cy="553998"/>
          </a:xfrm>
        </p:spPr>
        <p:txBody>
          <a:bodyPr/>
          <a:lstStyle/>
          <a:p>
            <a:r>
              <a:rPr lang="en-GB" dirty="0"/>
              <a:t>ESA World Cover 2021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EBAE0D-43D4-9540-9A76-C96F2F77D2DF}"/>
              </a:ext>
            </a:extLst>
          </p:cNvPr>
          <p:cNvSpPr txBox="1">
            <a:spLocks/>
          </p:cNvSpPr>
          <p:nvPr/>
        </p:nvSpPr>
        <p:spPr>
          <a:xfrm>
            <a:off x="207454" y="198867"/>
            <a:ext cx="10501925" cy="574516"/>
          </a:xfrm>
          <a:prstGeom prst="rect">
            <a:avLst/>
          </a:prstGeom>
        </p:spPr>
        <p:txBody>
          <a:bodyPr/>
          <a:lstStyle>
            <a:lvl1pPr algn="just" rtl="0" fontAlgn="base">
              <a:spcBef>
                <a:spcPct val="0"/>
              </a:spcBef>
              <a:spcAft>
                <a:spcPct val="0"/>
              </a:spcAft>
              <a:defRPr lang="en-GB" sz="3000" b="1" dirty="0" smtClean="0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6B1C2-DB2B-B24F-91A0-6C5B6C5D5D72}"/>
              </a:ext>
            </a:extLst>
          </p:cNvPr>
          <p:cNvSpPr/>
          <p:nvPr/>
        </p:nvSpPr>
        <p:spPr>
          <a:xfrm>
            <a:off x="8112700" y="1132056"/>
            <a:ext cx="3883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Fast generation and validation of a world land cover based on S2 and S1.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10m resolution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 land cover classes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Delivered 10 months from last data take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77% overall accuracy, validated independently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Views: 17470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Downloads: 7057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Product will be made operational by the CLMS (Copernicus Land Monitoring Service) in 2023.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90989E-5C01-E877-122D-F7EB7AF41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29" y="5478465"/>
            <a:ext cx="7459447" cy="7007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EAA1DD-58BD-AC19-044A-4AB6F48917E8}"/>
              </a:ext>
            </a:extLst>
          </p:cNvPr>
          <p:cNvSpPr/>
          <p:nvPr/>
        </p:nvSpPr>
        <p:spPr>
          <a:xfrm>
            <a:off x="228474" y="2144110"/>
            <a:ext cx="209513" cy="308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768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9330923B-8557-418D-B6D0-2539E05C9992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0DBC44A8-7EC4-4182-BF87-7936273255B5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5728CBC8-CAA7-4071-9A7F-DE59D54759B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1F39E543-2EA0-41BF-9658-26CFC9ECB45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A05BBF9543C4FBFC197A53A8A481E" ma:contentTypeVersion="3" ma:contentTypeDescription="Create a new document." ma:contentTypeScope="" ma:versionID="401d2389f9f0db9c9a16263205364b99">
  <xsd:schema xmlns:xsd="http://www.w3.org/2001/XMLSchema" xmlns:xs="http://www.w3.org/2001/XMLSchema" xmlns:p="http://schemas.microsoft.com/office/2006/metadata/properties" xmlns:ns1="http://schemas.microsoft.com/sharepoint/v3" xmlns:ns2="c3e80117-21d4-479e-ba66-e0f9321970f9" targetNamespace="http://schemas.microsoft.com/office/2006/metadata/properties" ma:root="true" ma:fieldsID="cbcc24996cb310ebda9f2a6080088479" ns1:_="" ns2:_="">
    <xsd:import namespace="http://schemas.microsoft.com/sharepoint/v3"/>
    <xsd:import namespace="c3e80117-21d4-479e-ba66-e0f9321970f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80117-21d4-479e-ba66-e0f932197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8213A84-9796-4049-A717-32C297EEF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e80117-21d4-479e-ba66-e0f932197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191</TotalTime>
  <Words>365</Words>
  <Application>Microsoft Office PowerPoint</Application>
  <PresentationFormat>Custom</PresentationFormat>
  <Paragraphs>47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Courier New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Copernicus Data Space Environment</vt:lpstr>
      <vt:lpstr>Sentinel-2 + Landsat Level-2H/2F Pilot Production</vt:lpstr>
      <vt:lpstr>SNAP (Sentinel Applications Platform)</vt:lpstr>
      <vt:lpstr>ESA World Cover 2021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Ferran Gascon</dc:creator>
  <cp:keywords/>
  <dc:description/>
  <cp:lastModifiedBy>Francisco Reina</cp:lastModifiedBy>
  <cp:revision>2</cp:revision>
  <cp:lastPrinted>2008-08-26T16:26:23Z</cp:lastPrinted>
  <dcterms:created xsi:type="dcterms:W3CDTF">2023-04-19T16:45:21Z</dcterms:created>
  <dcterms:modified xsi:type="dcterms:W3CDTF">2023-10-16T10:45:48Z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0x0101009B8A05BBF9543C4FBFC197A53A8A481E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2023-04-18T22:00:00Z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8efe0189-68e5-46b3-80c8-078d88a4045d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PKKMWAM5UKCP-1108600927-1287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Scheduling End Date">
    <vt:lpwstr/>
  </property>
  <property fmtid="{D5CDD505-2E9C-101B-9397-08002B2CF9AE}" pid="43" name="Scheduling Start Date">
    <vt:lpwstr/>
  </property>
</Properties>
</file>