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647" r:id="rId3"/>
    <p:sldId id="649" r:id="rId4"/>
    <p:sldId id="650" r:id="rId5"/>
    <p:sldId id="652" r:id="rId6"/>
    <p:sldId id="653" r:id="rId7"/>
    <p:sldId id="654" r:id="rId8"/>
    <p:sldId id="655" r:id="rId9"/>
    <p:sldId id="6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AFC"/>
    <a:srgbClr val="F6E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678" y="54"/>
      </p:cViewPr>
      <p:guideLst>
        <p:guide orient="horz" pos="193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ES"/>
              <a:t>Ahorros en costes por autoguiado €/ha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2.7427132720988959E-2"/>
          <c:y val="0.13367142212956729"/>
          <c:w val="0.92808331606798444"/>
          <c:h val="0.714988300619659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GIRASOL!$L$29</c:f>
              <c:strCache>
                <c:ptCount val="1"/>
                <c:pt idx="0">
                  <c:v>Cebada-Trigo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GIRASOL!$M$28</c:f>
              <c:strCache>
                <c:ptCount val="1"/>
                <c:pt idx="0">
                  <c:v>Ahorros por solapes €/ha</c:v>
                </c:pt>
              </c:strCache>
            </c:strRef>
          </c:cat>
          <c:val>
            <c:numRef>
              <c:f>GIRASOL!$M$29</c:f>
              <c:numCache>
                <c:formatCode>General</c:formatCode>
                <c:ptCount val="1"/>
                <c:pt idx="0">
                  <c:v>8.5500000000000007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99-4C21-BDE3-35CD41C0957F}"/>
            </c:ext>
          </c:extLst>
        </c:ser>
        <c:ser>
          <c:idx val="1"/>
          <c:order val="1"/>
          <c:tx>
            <c:strRef>
              <c:f>GIRASOL!$L$30</c:f>
              <c:strCache>
                <c:ptCount val="1"/>
                <c:pt idx="0">
                  <c:v>Veza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GIRASOL!$M$28</c:f>
              <c:strCache>
                <c:ptCount val="1"/>
                <c:pt idx="0">
                  <c:v>Ahorros por solapes €/ha</c:v>
                </c:pt>
              </c:strCache>
            </c:strRef>
          </c:cat>
          <c:val>
            <c:numRef>
              <c:f>GIRASOL!$M$30</c:f>
              <c:numCache>
                <c:formatCode>General</c:formatCode>
                <c:ptCount val="1"/>
                <c:pt idx="0">
                  <c:v>4.4400000000000004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99-4C21-BDE3-35CD41C0957F}"/>
            </c:ext>
          </c:extLst>
        </c:ser>
        <c:ser>
          <c:idx val="2"/>
          <c:order val="2"/>
          <c:tx>
            <c:strRef>
              <c:f>GIRASOL!$L$31</c:f>
              <c:strCache>
                <c:ptCount val="1"/>
                <c:pt idx="0">
                  <c:v>Alfalfa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GIRASOL!$M$28</c:f>
              <c:strCache>
                <c:ptCount val="1"/>
                <c:pt idx="0">
                  <c:v>Ahorros por solapes €/ha</c:v>
                </c:pt>
              </c:strCache>
            </c:strRef>
          </c:cat>
          <c:val>
            <c:numRef>
              <c:f>GIRASOL!$M$31</c:f>
              <c:numCache>
                <c:formatCode>General</c:formatCode>
                <c:ptCount val="1"/>
                <c:pt idx="0">
                  <c:v>6.41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99-4C21-BDE3-35CD41C0957F}"/>
            </c:ext>
          </c:extLst>
        </c:ser>
        <c:ser>
          <c:idx val="3"/>
          <c:order val="3"/>
          <c:tx>
            <c:strRef>
              <c:f>GIRASOL!$L$32</c:f>
              <c:strCache>
                <c:ptCount val="1"/>
                <c:pt idx="0">
                  <c:v>Girasol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GIRASOL!$M$28</c:f>
              <c:strCache>
                <c:ptCount val="1"/>
                <c:pt idx="0">
                  <c:v>Ahorros por solapes €/ha</c:v>
                </c:pt>
              </c:strCache>
            </c:strRef>
          </c:cat>
          <c:val>
            <c:numRef>
              <c:f>GIRASOL!$M$32</c:f>
              <c:numCache>
                <c:formatCode>General</c:formatCode>
                <c:ptCount val="1"/>
                <c:pt idx="0">
                  <c:v>3.53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99-4C21-BDE3-35CD41C095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1075468927"/>
        <c:axId val="1075235519"/>
      </c:barChart>
      <c:catAx>
        <c:axId val="10754689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75235519"/>
        <c:crosses val="autoZero"/>
        <c:auto val="1"/>
        <c:lblAlgn val="ctr"/>
        <c:lblOffset val="100"/>
        <c:noMultiLvlLbl val="0"/>
      </c:catAx>
      <c:valAx>
        <c:axId val="10752355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75468927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5CBC-9DB8-409C-82CD-F184E25792B1}" type="datetimeFigureOut">
              <a:rPr lang="es-ES" smtClean="0"/>
              <a:t>16/10/2023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18DA-CFE1-4C54-B8B5-BDD4410C20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101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5CBC-9DB8-409C-82CD-F184E25792B1}" type="datetimeFigureOut">
              <a:rPr lang="es-ES" smtClean="0"/>
              <a:t>16/10/2023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18DA-CFE1-4C54-B8B5-BDD4410C20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8588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5CBC-9DB8-409C-82CD-F184E25792B1}" type="datetimeFigureOut">
              <a:rPr lang="es-ES" smtClean="0"/>
              <a:t>16/10/2023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18DA-CFE1-4C54-B8B5-BDD4410C20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2656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ángulo 1">
            <a:extLst>
              <a:ext uri="{FF2B5EF4-FFF2-40B4-BE49-F238E27FC236}">
                <a16:creationId xmlns:a16="http://schemas.microsoft.com/office/drawing/2014/main" id="{1225C57A-6BA3-4E88-81DB-F98A7E8F9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4F9A67F-2D88-49BB-87D0-5430BD24E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" name="Superior izquierda">
            <a:extLst>
              <a:ext uri="{FF2B5EF4-FFF2-40B4-BE49-F238E27FC236}">
                <a16:creationId xmlns:a16="http://schemas.microsoft.com/office/drawing/2014/main" id="{F5534F84-ABA8-471C-A8B7-F32A0AD1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5" name="Forma libre: Forma 4">
              <a:extLst>
                <a:ext uri="{FF2B5EF4-FFF2-40B4-BE49-F238E27FC236}">
                  <a16:creationId xmlns:a16="http://schemas.microsoft.com/office/drawing/2014/main" id="{C120E573-F17E-4067-ACC7-2CFE0E36A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s-ES" noProof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0A9A04E4-A99F-444D-8C94-C8345135FEB6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es-ES" noProof="0"/>
            </a:p>
          </p:txBody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A25C62E1-A6EA-45F5-98E7-AFC16D32A1EE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es-ES" noProof="0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E49BBA52-97E5-462E-89FE-054F9420E234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es-ES" noProof="0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39548F12-A85E-4D96-A275-D42CC29DE220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es-ES" noProof="0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91A48A8C-0AD8-4EE1-ABFC-3BC7281B3417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es-ES" noProof="0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4D288D21-2CC5-4CD1-A620-1F777FCFB123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es-ES" noProof="0"/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95A40365-E048-4BD5-B813-8F22247869EE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es-ES" noProof="0"/>
            </a:p>
          </p:txBody>
        </p:sp>
      </p:grpSp>
      <p:sp>
        <p:nvSpPr>
          <p:cNvPr id="13" name="Título 1">
            <a:extLst>
              <a:ext uri="{FF2B5EF4-FFF2-40B4-BE49-F238E27FC236}">
                <a16:creationId xmlns:a16="http://schemas.microsoft.com/office/drawing/2014/main" id="{8F5D6640-231E-4BB4-AE0F-70176A3B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7191"/>
            <a:ext cx="9988166" cy="1325397"/>
          </a:xfrm>
          <a:prstGeom prst="rect">
            <a:avLst/>
          </a:prstGeom>
        </p:spPr>
        <p:txBody>
          <a:bodyPr rtlCol="0"/>
          <a:lstStyle>
            <a:lvl1pPr algn="ctr">
              <a:defRPr/>
            </a:lvl1pPr>
          </a:lstStyle>
          <a:p>
            <a:pPr rtl="0">
              <a:lnSpc>
                <a:spcPct val="100000"/>
              </a:lnSpc>
            </a:pPr>
            <a:endParaRPr lang="es-ES" noProof="0"/>
          </a:p>
        </p:txBody>
      </p:sp>
      <p:grpSp>
        <p:nvGrpSpPr>
          <p:cNvPr id="14" name="Parte inferior derecha">
            <a:extLst>
              <a:ext uri="{FF2B5EF4-FFF2-40B4-BE49-F238E27FC236}">
                <a16:creationId xmlns:a16="http://schemas.microsoft.com/office/drawing/2014/main" id="{2B5DBC70-6B80-4634-BE74-063E4A256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15" name="Gráfico 157">
              <a:extLst>
                <a:ext uri="{FF2B5EF4-FFF2-40B4-BE49-F238E27FC236}">
                  <a16:creationId xmlns:a16="http://schemas.microsoft.com/office/drawing/2014/main" id="{4F2F0A0F-98AB-4BFF-A7D6-2AD57BBE6E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17" name="Forma libre: Forma 16">
                <a:extLst>
                  <a:ext uri="{FF2B5EF4-FFF2-40B4-BE49-F238E27FC236}">
                    <a16:creationId xmlns:a16="http://schemas.microsoft.com/office/drawing/2014/main" id="{DD4C8780-103D-4273-8C53-67974B2A94DC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s-ES" noProof="0"/>
              </a:p>
            </p:txBody>
          </p:sp>
          <p:sp>
            <p:nvSpPr>
              <p:cNvPr id="18" name="Forma libre: Forma 17">
                <a:extLst>
                  <a:ext uri="{FF2B5EF4-FFF2-40B4-BE49-F238E27FC236}">
                    <a16:creationId xmlns:a16="http://schemas.microsoft.com/office/drawing/2014/main" id="{4AD6E1B3-1715-4109-8CB1-9105B0BFA994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s-ES" noProof="0"/>
              </a:p>
            </p:txBody>
          </p:sp>
          <p:sp>
            <p:nvSpPr>
              <p:cNvPr id="19" name="Forma libre: Forma 18">
                <a:extLst>
                  <a:ext uri="{FF2B5EF4-FFF2-40B4-BE49-F238E27FC236}">
                    <a16:creationId xmlns:a16="http://schemas.microsoft.com/office/drawing/2014/main" id="{38820D0E-8FC9-4216-A6BF-2299C5AF7C14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s-ES" noProof="0"/>
              </a:p>
            </p:txBody>
          </p:sp>
          <p:sp>
            <p:nvSpPr>
              <p:cNvPr id="20" name="Forma libre: Forma 19">
                <a:extLst>
                  <a:ext uri="{FF2B5EF4-FFF2-40B4-BE49-F238E27FC236}">
                    <a16:creationId xmlns:a16="http://schemas.microsoft.com/office/drawing/2014/main" id="{AF0D6914-EF36-446C-9B37-B29925ED144F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s-ES" noProof="0"/>
              </a:p>
            </p:txBody>
          </p:sp>
          <p:sp>
            <p:nvSpPr>
              <p:cNvPr id="21" name="Forma libre: Forma 20">
                <a:extLst>
                  <a:ext uri="{FF2B5EF4-FFF2-40B4-BE49-F238E27FC236}">
                    <a16:creationId xmlns:a16="http://schemas.microsoft.com/office/drawing/2014/main" id="{FFAE074B-38DD-4BDA-A83B-AC2A1E8D1664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s-ES" noProof="0"/>
              </a:p>
            </p:txBody>
          </p:sp>
          <p:sp>
            <p:nvSpPr>
              <p:cNvPr id="22" name="Forma libre: Forma 21">
                <a:extLst>
                  <a:ext uri="{FF2B5EF4-FFF2-40B4-BE49-F238E27FC236}">
                    <a16:creationId xmlns:a16="http://schemas.microsoft.com/office/drawing/2014/main" id="{C8DE4EEA-58F1-46B6-B27D-4542CA39C042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s-ES" noProof="0"/>
              </a:p>
            </p:txBody>
          </p:sp>
          <p:sp>
            <p:nvSpPr>
              <p:cNvPr id="23" name="Forma libre: Forma 22">
                <a:extLst>
                  <a:ext uri="{FF2B5EF4-FFF2-40B4-BE49-F238E27FC236}">
                    <a16:creationId xmlns:a16="http://schemas.microsoft.com/office/drawing/2014/main" id="{F436828B-D2E1-4D62-AAF4-796CB97FF892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s-ES" noProof="0"/>
              </a:p>
            </p:txBody>
          </p:sp>
        </p:grp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885C3206-220B-4FE2-A199-6D4F2D7CE3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s-ES" noProof="0"/>
            </a:p>
          </p:txBody>
        </p:sp>
      </p:grpSp>
      <p:sp>
        <p:nvSpPr>
          <p:cNvPr id="28" name="Marcador de fecha 8">
            <a:extLst>
              <a:ext uri="{FF2B5EF4-FFF2-40B4-BE49-F238E27FC236}">
                <a16:creationId xmlns:a16="http://schemas.microsoft.com/office/drawing/2014/main" id="{B26AF064-D340-46EA-9C15-A6CB4E3764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pPr rtl="0"/>
            <a:r>
              <a:rPr lang="es-ES" noProof="0"/>
              <a:t>2/2/20XX</a:t>
            </a:r>
          </a:p>
        </p:txBody>
      </p:sp>
      <p:sp>
        <p:nvSpPr>
          <p:cNvPr id="29" name="Marcador de pie de página 9">
            <a:extLst>
              <a:ext uri="{FF2B5EF4-FFF2-40B4-BE49-F238E27FC236}">
                <a16:creationId xmlns:a16="http://schemas.microsoft.com/office/drawing/2014/main" id="{03F75FA5-935D-4AF9-B1EF-2F4DAAE58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30" name="Marcador de número de diapositiva 10">
            <a:extLst>
              <a:ext uri="{FF2B5EF4-FFF2-40B4-BE49-F238E27FC236}">
                <a16:creationId xmlns:a16="http://schemas.microsoft.com/office/drawing/2014/main" id="{71F9F335-851C-42ED-B5C1-9FABCA15F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rtlCol="0"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pPr rtl="0"/>
            <a:fld id="{73B850FF-6169-4056-8077-06FFA93A536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4330C721-3559-4CDE-B4AF-4F7C98229E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33513" y="2343150"/>
            <a:ext cx="9324975" cy="355282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048262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5CBC-9DB8-409C-82CD-F184E25792B1}" type="datetimeFigureOut">
              <a:rPr lang="es-ES" smtClean="0"/>
              <a:t>16/10/2023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18DA-CFE1-4C54-B8B5-BDD4410C20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2511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5CBC-9DB8-409C-82CD-F184E25792B1}" type="datetimeFigureOut">
              <a:rPr lang="es-ES" smtClean="0"/>
              <a:t>16/10/2023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18DA-CFE1-4C54-B8B5-BDD4410C20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4984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5CBC-9DB8-409C-82CD-F184E25792B1}" type="datetimeFigureOut">
              <a:rPr lang="es-ES" smtClean="0"/>
              <a:t>16/10/2023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18DA-CFE1-4C54-B8B5-BDD4410C20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1188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5CBC-9DB8-409C-82CD-F184E25792B1}" type="datetimeFigureOut">
              <a:rPr lang="es-ES" smtClean="0"/>
              <a:t>16/10/2023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18DA-CFE1-4C54-B8B5-BDD4410C20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1773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5CBC-9DB8-409C-82CD-F184E25792B1}" type="datetimeFigureOut">
              <a:rPr lang="es-ES" smtClean="0"/>
              <a:t>16/10/2023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18DA-CFE1-4C54-B8B5-BDD4410C20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4264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5CBC-9DB8-409C-82CD-F184E25792B1}" type="datetimeFigureOut">
              <a:rPr lang="es-ES" smtClean="0"/>
              <a:t>16/10/2023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18DA-CFE1-4C54-B8B5-BDD4410C20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814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5CBC-9DB8-409C-82CD-F184E25792B1}" type="datetimeFigureOut">
              <a:rPr lang="es-ES" smtClean="0"/>
              <a:t>16/10/2023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18DA-CFE1-4C54-B8B5-BDD4410C20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5898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5CBC-9DB8-409C-82CD-F184E25792B1}" type="datetimeFigureOut">
              <a:rPr lang="es-ES" smtClean="0"/>
              <a:t>16/10/2023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18DA-CFE1-4C54-B8B5-BDD4410C20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1234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B5CBC-9DB8-409C-82CD-F184E25792B1}" type="datetimeFigureOut">
              <a:rPr lang="es-ES" smtClean="0"/>
              <a:t>16/10/2023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E18DA-CFE1-4C54-B8B5-BDD4410C20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785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04E2B096-86AC-4CF9-8FF8-57A6E13919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0" r="18593"/>
          <a:stretch/>
        </p:blipFill>
        <p:spPr>
          <a:xfrm>
            <a:off x="0" y="624563"/>
            <a:ext cx="12191999" cy="7541538"/>
          </a:xfrm>
          <a:prstGeom prst="rect">
            <a:avLst/>
          </a:prstGeom>
        </p:spPr>
      </p:pic>
      <p:sp>
        <p:nvSpPr>
          <p:cNvPr id="37" name="Rectángulo 36">
            <a:extLst>
              <a:ext uri="{FF2B5EF4-FFF2-40B4-BE49-F238E27FC236}">
                <a16:creationId xmlns:a16="http://schemas.microsoft.com/office/drawing/2014/main" id="{37B21545-72C7-4135-B32C-B265984A2F75}"/>
              </a:ext>
            </a:extLst>
          </p:cNvPr>
          <p:cNvSpPr/>
          <p:nvPr/>
        </p:nvSpPr>
        <p:spPr>
          <a:xfrm>
            <a:off x="-85726" y="6476365"/>
            <a:ext cx="12361545" cy="503555"/>
          </a:xfrm>
          <a:prstGeom prst="rect">
            <a:avLst/>
          </a:prstGeom>
          <a:solidFill>
            <a:schemeClr val="bg1"/>
          </a:solidFill>
          <a:ln w="4762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5111DB5-6FAF-4DE4-845D-0460559F8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23" y="50207"/>
            <a:ext cx="1344993" cy="63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5C30151-BF10-4ED8-A177-FDBF0F46F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0" y="50206"/>
            <a:ext cx="615116" cy="60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34EA4A0-C64C-49E4-8695-174E608D43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144" y="189560"/>
            <a:ext cx="3498352" cy="34542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EF12C2C-6DC2-487B-AF63-3CC1CE71CA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303" y="6452621"/>
            <a:ext cx="1396242" cy="421101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F2FCF4BC-04D3-4B5B-93D7-EA65F5F39F8F}"/>
              </a:ext>
            </a:extLst>
          </p:cNvPr>
          <p:cNvSpPr/>
          <p:nvPr/>
        </p:nvSpPr>
        <p:spPr>
          <a:xfrm>
            <a:off x="-876300" y="3979333"/>
            <a:ext cx="13414946" cy="21082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0184531-41EA-4153-8B10-26A8CA993E71}"/>
              </a:ext>
            </a:extLst>
          </p:cNvPr>
          <p:cNvSpPr/>
          <p:nvPr/>
        </p:nvSpPr>
        <p:spPr>
          <a:xfrm>
            <a:off x="2039931" y="4741045"/>
            <a:ext cx="8054986" cy="5847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s-ES" sz="3200" dirty="0">
                <a:solidFill>
                  <a:schemeClr val="bg1"/>
                </a:solidFill>
                <a:latin typeface="HP Simplified" panose="020B0604020204020204" pitchFamily="34" charset="0"/>
              </a:rPr>
              <a:t>MESA REDONDA AGRICULTURA DE PRECISIÓN</a:t>
            </a:r>
          </a:p>
        </p:txBody>
      </p:sp>
    </p:spTree>
    <p:extLst>
      <p:ext uri="{BB962C8B-B14F-4D97-AF65-F5344CB8AC3E}">
        <p14:creationId xmlns:p14="http://schemas.microsoft.com/office/powerpoint/2010/main" val="3177502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FF4F34-3F3D-4160-9DC9-91016E410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Estudio amortización en </a:t>
            </a:r>
            <a:r>
              <a:rPr lang="es-ES" dirty="0" err="1"/>
              <a:t>CyL</a:t>
            </a:r>
            <a:r>
              <a:rPr lang="es-ES" dirty="0"/>
              <a:t> en cultivos de secano con RTK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CC1D0A-1F60-43D3-9ECE-0DE129F4F0B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02037FD-2075-4366-AD0A-8DC25B131D2C}"/>
              </a:ext>
            </a:extLst>
          </p:cNvPr>
          <p:cNvSpPr/>
          <p:nvPr/>
        </p:nvSpPr>
        <p:spPr>
          <a:xfrm>
            <a:off x="695400" y="6093296"/>
            <a:ext cx="77169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FUENTE: Trabajo práctico Asignatura “Nuevas Tecnologías” en  Grado de Ingeniería Agrícola y Agroambiental (INEA) Plan de adaptación de una explotación de secano de 325ha en Villanueva del campo (Zamora) a agricultura de precisión (Alejandro Alonso Villafáfila, Borja Díaz Herrero, Sergio Sobrino Arévalo)</a:t>
            </a:r>
          </a:p>
        </p:txBody>
      </p:sp>
      <p:pic>
        <p:nvPicPr>
          <p:cNvPr id="1026" name="Picture 2" descr="https://www.inea.org/templates/inea/images/logo-comillas.png">
            <a:extLst>
              <a:ext uri="{FF2B5EF4-FFF2-40B4-BE49-F238E27FC236}">
                <a16:creationId xmlns:a16="http://schemas.microsoft.com/office/drawing/2014/main" id="{EAD54782-8866-4CFA-A485-59536977E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2" y="5525190"/>
            <a:ext cx="1214437" cy="121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inea.org/templates/inea/images/logo-INEA-color-RGB.png">
            <a:extLst>
              <a:ext uri="{FF2B5EF4-FFF2-40B4-BE49-F238E27FC236}">
                <a16:creationId xmlns:a16="http://schemas.microsoft.com/office/drawing/2014/main" id="{28096885-9E6F-4C79-B8E6-E04076AD3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434" y="5504880"/>
            <a:ext cx="1197301" cy="119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DF31AAB-4383-419A-A1F9-7738B7B4E926}"/>
              </a:ext>
            </a:extLst>
          </p:cNvPr>
          <p:cNvGraphicFramePr>
            <a:graphicFrameLocks/>
          </p:cNvGraphicFramePr>
          <p:nvPr/>
        </p:nvGraphicFramePr>
        <p:xfrm>
          <a:off x="983432" y="2204864"/>
          <a:ext cx="799288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47644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17F186F6-BC2C-4D73-B9AF-C0D5C9A93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286F20A-34FC-4CA0-B6AB-506A11AE7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6C1041F-FEB5-4BF5-A899-E9A93CB29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C5CA79C4-20AD-4F0A-A466-82B4CCF145D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Forms response chart. Question title: ¿Qué edad tienes?. Number of responses: 565 responses.">
            <a:extLst>
              <a:ext uri="{FF2B5EF4-FFF2-40B4-BE49-F238E27FC236}">
                <a16:creationId xmlns:a16="http://schemas.microsoft.com/office/drawing/2014/main" id="{1EDD23CD-B6B6-4A64-B96E-413858F5A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473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03B61E1B-54E1-4CD6-9EA2-C2E1C23FD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06B6C18-C758-4E42-9C09-341DE5A7E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0E37BD7-957A-47FE-B54A-75949EC90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D292A872-F88D-4036-9E85-29F6AD4F8E4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Forms response chart. Question title: Cuál es tu género. Number of responses: 566 responses.">
            <a:extLst>
              <a:ext uri="{FF2B5EF4-FFF2-40B4-BE49-F238E27FC236}">
                <a16:creationId xmlns:a16="http://schemas.microsoft.com/office/drawing/2014/main" id="{D87191C4-9793-4EF1-8460-C5A9E4EA8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885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0577E55A-AC77-4ABF-894B-8E034CD31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330118E-302A-48F0-9AB5-C080BF117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52246F-86E3-4996-9D07-77652ADA4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AFD950CC-F5EC-4A66-BB10-0EAC548BDF3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Forms response chart. Question title: ¿Tienes equipos de aplicación con control de secciones?. Number of responses: 349 responses.">
            <a:extLst>
              <a:ext uri="{FF2B5EF4-FFF2-40B4-BE49-F238E27FC236}">
                <a16:creationId xmlns:a16="http://schemas.microsoft.com/office/drawing/2014/main" id="{6B55678D-45DE-4EE6-9261-31E2151C6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760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71815EFD-B472-4801-983C-4B8EEB40C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C8CC017-13EA-4DF2-9832-39E1E7C01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6D608C1-8A8E-4370-9A7C-3C69B42C4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E6F6C660-E1E2-4500-B7AE-5ECDC82F39A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Forms response chart. Question title: ¿Tienes equipos de aplicación con dosificación variable?. Number of responses: 344 responses.">
            <a:extLst>
              <a:ext uri="{FF2B5EF4-FFF2-40B4-BE49-F238E27FC236}">
                <a16:creationId xmlns:a16="http://schemas.microsoft.com/office/drawing/2014/main" id="{ABE18AD2-C738-42E4-9415-10667D0F7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F93AADE1-20D6-4E4C-987D-49A3DFF82C04}"/>
              </a:ext>
            </a:extLst>
          </p:cNvPr>
          <p:cNvSpPr/>
          <p:nvPr/>
        </p:nvSpPr>
        <p:spPr>
          <a:xfrm>
            <a:off x="10034927" y="4119562"/>
            <a:ext cx="1915886" cy="16432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058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2201CBE7-8D66-4AEF-90F5-DB43A5268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DD2296-C0A2-4AFF-9CC1-994518C80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C86150F-031B-4BED-8093-6FF32B5AF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07E43779-F57E-405C-99CE-553A9EAC551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Forms response chart. Question title: ¿Cuál es el próximo apero que tienes pensado comprar con tecnología de dosificación variable?. Number of responses: 340 responses.">
            <a:extLst>
              <a:ext uri="{FF2B5EF4-FFF2-40B4-BE49-F238E27FC236}">
                <a16:creationId xmlns:a16="http://schemas.microsoft.com/office/drawing/2014/main" id="{F27356DE-1E11-4071-B27E-97225DDF4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747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FF270E9E-F27B-447C-A0C9-147D1F330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D3D1C2B-1502-4FB8-8F24-91642E662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C4E288-2AC9-46C9-B33A-73788196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E94065F1-8AA0-4DA5-9D91-FDF62AC68E7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Forms response chart. Question title: ¿Te ves capacitado para hacer mapas de dosificación variable por ti mismo usando herramientas como SATIVUM?. Number of responses: 347 responses.">
            <a:extLst>
              <a:ext uri="{FF2B5EF4-FFF2-40B4-BE49-F238E27FC236}">
                <a16:creationId xmlns:a16="http://schemas.microsoft.com/office/drawing/2014/main" id="{19613BFF-28B2-4AAB-BDEB-F3D5C73A0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024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0DC929BC-C93F-4BB8-8AF3-60A312985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E63271D-9BDC-4A46-B330-3D1A9B73A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673DE22-C7EF-4267-95D7-B7CECB08B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5BD2E0B8-9932-4C16-8E91-F19337990EC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 descr="Forms response chart. Question title: Te diste de alta directamente como usuario de este servicio o la inscripción la realizó el proveedor  el equipo RTK. Number of responses: 565 responses.">
            <a:extLst>
              <a:ext uri="{FF2B5EF4-FFF2-40B4-BE49-F238E27FC236}">
                <a16:creationId xmlns:a16="http://schemas.microsoft.com/office/drawing/2014/main" id="{45CD37F2-9FB1-4330-825B-E52114D4A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9576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</TotalTime>
  <Words>83</Words>
  <Application>Microsoft Office PowerPoint</Application>
  <PresentationFormat>Panorámica</PresentationFormat>
  <Paragraphs>11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AvenirNext LT Pro Medium</vt:lpstr>
      <vt:lpstr>Calibri</vt:lpstr>
      <vt:lpstr>Calibri Light</vt:lpstr>
      <vt:lpstr>HP Simplified</vt:lpstr>
      <vt:lpstr>Tema de Office</vt:lpstr>
      <vt:lpstr>Presentación de PowerPoint</vt:lpstr>
      <vt:lpstr>Estudio amortización en CyL en cultivos de secano con RTK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Victoria Álvarez Árias</dc:creator>
  <cp:lastModifiedBy>David A Nafría García</cp:lastModifiedBy>
  <cp:revision>23</cp:revision>
  <dcterms:created xsi:type="dcterms:W3CDTF">2023-10-11T07:50:52Z</dcterms:created>
  <dcterms:modified xsi:type="dcterms:W3CDTF">2023-10-16T10:16:47Z</dcterms:modified>
</cp:coreProperties>
</file>