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0" r:id="rId2"/>
    <p:sldId id="290" r:id="rId3"/>
    <p:sldId id="293" r:id="rId4"/>
    <p:sldId id="291" r:id="rId5"/>
    <p:sldId id="296" r:id="rId6"/>
    <p:sldId id="292" r:id="rId7"/>
    <p:sldId id="294" r:id="rId8"/>
    <p:sldId id="286" r:id="rId9"/>
    <p:sldId id="287" r:id="rId10"/>
    <p:sldId id="288" r:id="rId11"/>
    <p:sldId id="289" r:id="rId12"/>
    <p:sldId id="297" r:id="rId13"/>
    <p:sldId id="298" r:id="rId14"/>
    <p:sldId id="299" r:id="rId15"/>
    <p:sldId id="300" r:id="rId16"/>
    <p:sldId id="301" r:id="rId17"/>
    <p:sldId id="302" r:id="rId18"/>
  </p:sldIdLst>
  <p:sldSz cx="9144000" cy="6858000" type="screen4x3"/>
  <p:notesSz cx="6799263" cy="9929813"/>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FF99"/>
    <a:srgbClr val="8E7863"/>
    <a:srgbClr val="00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37" autoAdjust="0"/>
  </p:normalViewPr>
  <p:slideViewPr>
    <p:cSldViewPr>
      <p:cViewPr>
        <p:scale>
          <a:sx n="150" d="100"/>
          <a:sy n="150" d="100"/>
        </p:scale>
        <p:origin x="144" y="-169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itanetapp4\gis_exp$\Proyectos\Desarrollo\000000-FORMACION\01_GestionCursos\Estudio%20de%20actividades%20formativas%20hasta%2030_01_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tanetapp4\gis_exp$\Proyectos\Desarrollo\000000-FORMACION\01_GestionCursos\Estudio%20de%20actividades%20formativas%20hasta%2030_01_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krobat" panose="00000600000000000000" pitchFamily="2" charset="0"/>
                <a:ea typeface="+mn-ea"/>
                <a:cs typeface="+mn-cs"/>
              </a:defRPr>
            </a:pPr>
            <a:r>
              <a:rPr lang="es-ES">
                <a:latin typeface="Akrobat" panose="00000600000000000000" pitchFamily="2" charset="0"/>
              </a:rPr>
              <a:t>Nº Cursos impartidos a la CAG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krobat" panose="00000600000000000000" pitchFamily="2" charset="0"/>
              <a:ea typeface="+mn-ea"/>
              <a:cs typeface="+mn-cs"/>
            </a:defRPr>
          </a:pPr>
          <a:endParaRPr lang="es-ES"/>
        </a:p>
      </c:txPr>
    </c:title>
    <c:autoTitleDeleted val="0"/>
    <c:plotArea>
      <c:layout/>
      <c:barChart>
        <c:barDir val="bar"/>
        <c:grouping val="clustered"/>
        <c:varyColors val="0"/>
        <c:ser>
          <c:idx val="0"/>
          <c:order val="0"/>
          <c:spPr>
            <a:solidFill>
              <a:schemeClr val="accent1"/>
            </a:solidFill>
            <a:ln>
              <a:noFill/>
            </a:ln>
            <a:effectLst/>
          </c:spPr>
          <c:invertIfNegative val="0"/>
          <c:cat>
            <c:strRef>
              <c:f>Gráficos!$A$1:$A$6</c:f>
              <c:strCache>
                <c:ptCount val="6"/>
                <c:pt idx="0">
                  <c:v>GPS</c:v>
                </c:pt>
                <c:pt idx="1">
                  <c:v>Cartografía Digital</c:v>
                </c:pt>
                <c:pt idx="2">
                  <c:v>GIS</c:v>
                </c:pt>
                <c:pt idx="3">
                  <c:v>AutodeskMap</c:v>
                </c:pt>
                <c:pt idx="4">
                  <c:v>Concen2000</c:v>
                </c:pt>
                <c:pt idx="5">
                  <c:v>Estadística</c:v>
                </c:pt>
              </c:strCache>
            </c:strRef>
          </c:cat>
          <c:val>
            <c:numRef>
              <c:f>Gráficos!$B$1:$B$6</c:f>
              <c:numCache>
                <c:formatCode>General</c:formatCode>
                <c:ptCount val="6"/>
                <c:pt idx="0">
                  <c:v>31</c:v>
                </c:pt>
                <c:pt idx="1">
                  <c:v>7</c:v>
                </c:pt>
                <c:pt idx="2">
                  <c:v>12</c:v>
                </c:pt>
                <c:pt idx="3">
                  <c:v>2</c:v>
                </c:pt>
                <c:pt idx="4">
                  <c:v>1</c:v>
                </c:pt>
                <c:pt idx="5">
                  <c:v>1</c:v>
                </c:pt>
              </c:numCache>
            </c:numRef>
          </c:val>
          <c:extLst>
            <c:ext xmlns:c16="http://schemas.microsoft.com/office/drawing/2014/chart" uri="{C3380CC4-5D6E-409C-BE32-E72D297353CC}">
              <c16:uniqueId val="{00000000-EA7B-4CE4-8215-DC3759D24EE2}"/>
            </c:ext>
          </c:extLst>
        </c:ser>
        <c:dLbls>
          <c:showLegendKey val="0"/>
          <c:showVal val="0"/>
          <c:showCatName val="0"/>
          <c:showSerName val="0"/>
          <c:showPercent val="0"/>
          <c:showBubbleSize val="0"/>
        </c:dLbls>
        <c:gapWidth val="182"/>
        <c:axId val="913615776"/>
        <c:axId val="462777552"/>
      </c:barChart>
      <c:catAx>
        <c:axId val="913615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62777552"/>
        <c:crosses val="autoZero"/>
        <c:auto val="1"/>
        <c:lblAlgn val="ctr"/>
        <c:lblOffset val="100"/>
        <c:noMultiLvlLbl val="0"/>
      </c:catAx>
      <c:valAx>
        <c:axId val="462777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1361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ES" sz="1400" b="0" i="0" u="none" strike="noStrike" kern="1200" spc="0" baseline="0">
                <a:solidFill>
                  <a:sysClr val="windowText" lastClr="000000">
                    <a:lumMod val="65000"/>
                    <a:lumOff val="35000"/>
                  </a:sysClr>
                </a:solidFill>
                <a:latin typeface="Akrobat" panose="00000600000000000000" pitchFamily="2" charset="0"/>
                <a:ea typeface="+mn-ea"/>
                <a:cs typeface="+mn-cs"/>
              </a:defRPr>
            </a:pPr>
            <a:r>
              <a:rPr lang="es-ES" sz="1400" b="0" i="0" u="none" strike="noStrike" kern="1200" spc="0" baseline="0">
                <a:solidFill>
                  <a:sysClr val="windowText" lastClr="000000">
                    <a:lumMod val="65000"/>
                    <a:lumOff val="35000"/>
                  </a:sysClr>
                </a:solidFill>
                <a:latin typeface="Akrobat" panose="00000600000000000000" pitchFamily="2" charset="0"/>
                <a:ea typeface="+mn-ea"/>
                <a:cs typeface="+mn-cs"/>
              </a:rPr>
              <a:t>Nº Cursos impartidos a otras Entidades</a:t>
            </a:r>
          </a:p>
        </c:rich>
      </c:tx>
      <c:overlay val="0"/>
      <c:spPr>
        <a:noFill/>
        <a:ln>
          <a:noFill/>
        </a:ln>
        <a:effectLst/>
      </c:spPr>
      <c:txPr>
        <a:bodyPr rot="0" spcFirstLastPara="1" vertOverflow="ellipsis" vert="horz" wrap="square" anchor="ctr" anchorCtr="1"/>
        <a:lstStyle/>
        <a:p>
          <a:pPr algn="ctr" rtl="0">
            <a:defRPr lang="es-ES" sz="1400" b="0" i="0" u="none" strike="noStrike" kern="1200" spc="0" baseline="0">
              <a:solidFill>
                <a:sysClr val="windowText" lastClr="000000">
                  <a:lumMod val="65000"/>
                  <a:lumOff val="35000"/>
                </a:sysClr>
              </a:solidFill>
              <a:latin typeface="Akrobat" panose="00000600000000000000" pitchFamily="2" charset="0"/>
              <a:ea typeface="+mn-ea"/>
              <a:cs typeface="+mn-cs"/>
            </a:defRPr>
          </a:pPr>
          <a:endParaRPr lang="es-ES"/>
        </a:p>
      </c:txPr>
    </c:title>
    <c:autoTitleDeleted val="0"/>
    <c:plotArea>
      <c:layout/>
      <c:barChart>
        <c:barDir val="bar"/>
        <c:grouping val="clustered"/>
        <c:varyColors val="0"/>
        <c:ser>
          <c:idx val="0"/>
          <c:order val="0"/>
          <c:spPr>
            <a:solidFill>
              <a:schemeClr val="accent1"/>
            </a:solidFill>
            <a:ln>
              <a:noFill/>
            </a:ln>
            <a:effectLst/>
          </c:spPr>
          <c:invertIfNegative val="0"/>
          <c:cat>
            <c:strRef>
              <c:f>Gráficos!$A$24:$A$31</c:f>
              <c:strCache>
                <c:ptCount val="8"/>
                <c:pt idx="0">
                  <c:v>GPS</c:v>
                </c:pt>
                <c:pt idx="1">
                  <c:v>Cartografía digital</c:v>
                </c:pt>
                <c:pt idx="2">
                  <c:v>GIS</c:v>
                </c:pt>
                <c:pt idx="3">
                  <c:v>AutodeskMap</c:v>
                </c:pt>
                <c:pt idx="4">
                  <c:v>Concen2000</c:v>
                </c:pt>
                <c:pt idx="5">
                  <c:v>Estadística</c:v>
                </c:pt>
                <c:pt idx="6">
                  <c:v>Bases de datos</c:v>
                </c:pt>
                <c:pt idx="7">
                  <c:v>Ortofotografía</c:v>
                </c:pt>
              </c:strCache>
            </c:strRef>
          </c:cat>
          <c:val>
            <c:numRef>
              <c:f>Gráficos!$B$24:$B$31</c:f>
              <c:numCache>
                <c:formatCode>General</c:formatCode>
                <c:ptCount val="8"/>
                <c:pt idx="0">
                  <c:v>35</c:v>
                </c:pt>
                <c:pt idx="1">
                  <c:v>11</c:v>
                </c:pt>
                <c:pt idx="2">
                  <c:v>42</c:v>
                </c:pt>
                <c:pt idx="3">
                  <c:v>2</c:v>
                </c:pt>
                <c:pt idx="4">
                  <c:v>1</c:v>
                </c:pt>
                <c:pt idx="5">
                  <c:v>1</c:v>
                </c:pt>
                <c:pt idx="6">
                  <c:v>2</c:v>
                </c:pt>
                <c:pt idx="7">
                  <c:v>2</c:v>
                </c:pt>
              </c:numCache>
            </c:numRef>
          </c:val>
          <c:extLst>
            <c:ext xmlns:c16="http://schemas.microsoft.com/office/drawing/2014/chart" uri="{C3380CC4-5D6E-409C-BE32-E72D297353CC}">
              <c16:uniqueId val="{00000000-A9EC-41CD-BA81-C27F511B0113}"/>
            </c:ext>
          </c:extLst>
        </c:ser>
        <c:dLbls>
          <c:showLegendKey val="0"/>
          <c:showVal val="0"/>
          <c:showCatName val="0"/>
          <c:showSerName val="0"/>
          <c:showPercent val="0"/>
          <c:showBubbleSize val="0"/>
        </c:dLbls>
        <c:gapWidth val="182"/>
        <c:axId val="703681856"/>
        <c:axId val="459163104"/>
      </c:barChart>
      <c:catAx>
        <c:axId val="703681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59163104"/>
        <c:crosses val="autoZero"/>
        <c:auto val="1"/>
        <c:lblAlgn val="ctr"/>
        <c:lblOffset val="100"/>
        <c:noMultiLvlLbl val="0"/>
      </c:catAx>
      <c:valAx>
        <c:axId val="459163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03681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347" cy="49649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51342" y="0"/>
            <a:ext cx="2946347" cy="49649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E8E0511-A33C-4908-996B-6B5E390FAE15}" type="datetimeFigureOut">
              <a:rPr lang="es-ES"/>
              <a:pPr>
                <a:defRPr/>
              </a:pPr>
              <a:t>01/02/2024</a:t>
            </a:fld>
            <a:endParaRPr lang="es-ES"/>
          </a:p>
        </p:txBody>
      </p:sp>
      <p:sp>
        <p:nvSpPr>
          <p:cNvPr id="4" name="3 Marcador de imagen de diapositiva"/>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269B800-D66A-45E0-8DE1-EE4FCDB56998}" type="slidenum">
              <a:rPr lang="es-ES"/>
              <a:pPr>
                <a:defRPr/>
              </a:pPr>
              <a:t>‹Nº›</a:t>
            </a:fld>
            <a:endParaRPr lang="es-ES"/>
          </a:p>
        </p:txBody>
      </p:sp>
    </p:spTree>
    <p:extLst>
      <p:ext uri="{BB962C8B-B14F-4D97-AF65-F5344CB8AC3E}">
        <p14:creationId xmlns:p14="http://schemas.microsoft.com/office/powerpoint/2010/main" val="3940154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sz="1100" dirty="0"/>
              <a:t>La incursión de la informática en la administración pública ha sido un proceso continuo que ha evolucionado a lo largo de las décadas. La informatización de la administración ha buscado mejorar la eficiencia, la transparencia y la calidad de los servicios   La informática ha tenido un impacto significativo en los trabajos administrativos agrarios, mejorando la eficiencia, la precisión y la gestión de datos en el sector agrícola. Aquí hay algunas formas en que la informática ha influido en los trabajos administrativos en la agricultura: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100" dirty="0"/>
              <a:t>Nosotros hemos tratado de llevar estos avances a la Administración para mejorar los servicios que puede ofrecer al sector agrario y agilizar los procesos administrativos, mejorando la calidad.</a:t>
            </a:r>
          </a:p>
          <a:p>
            <a:pPr eaLnBrk="1" hangingPunct="1">
              <a:spcBef>
                <a:spcPct val="0"/>
              </a:spcBef>
            </a:pPr>
            <a:endParaRPr lang="es-ES" dirty="0"/>
          </a:p>
        </p:txBody>
      </p:sp>
      <p:sp>
        <p:nvSpPr>
          <p:cNvPr id="184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0C2772-4636-4848-BE0D-08E640B9EBB6}" type="slidenum">
              <a:rPr lang="es-ES" smtClean="0"/>
              <a:pPr fontAlgn="base">
                <a:spcBef>
                  <a:spcPct val="0"/>
                </a:spcBef>
                <a:spcAft>
                  <a:spcPct val="0"/>
                </a:spcAft>
                <a:defRPr/>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10</a:t>
            </a:fld>
            <a:endParaRPr lang="es-ES"/>
          </a:p>
        </p:txBody>
      </p:sp>
    </p:spTree>
    <p:extLst>
      <p:ext uri="{BB962C8B-B14F-4D97-AF65-F5344CB8AC3E}">
        <p14:creationId xmlns:p14="http://schemas.microsoft.com/office/powerpoint/2010/main" val="1265810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dirty="0"/>
              <a:t>1</a:t>
            </a:r>
            <a:r>
              <a:rPr lang="es-ES" sz="1100" dirty="0"/>
              <a:t>.– Podrán solicitar su participación en las acciones formativas incluidas en el plan de formación de la ECLAP el personal que presta sus servicios en la Administración de la Comunidad de Castilla y León, tanto en la Administración general como en los organismos autónomos, el personal que presta sus servicios en la Administración local de Castilla y León, el personal de administración y servicios de las universidades públicas de esta Comunidad y el personal de instituciones que hayan suscrito convenios para promover la transferencia del conocimiento con esta Administración, de acuerdo con lo previsto en cada acción formativa. 2.– A no ser que se prevea expresamente en las convocatorias de los programas formativos, queda excluida la participación del personal docente de la Consejería de Educación, y del personal sanitario de la Gerencia Regional de Salud de Castilla y León, salvo para este personal en las acciones del programa de formación sectorial de la Consejería de Sanidad. 3.– Los empleados públicos solicitantes deberán encontrarse en servicio activo, o hallarse en la situación de excedencia prevista en los artículos 89.3 (agrupación familiar), 89.4 (cuidado de familiares) y 89.5 (razón de violencia de género) del Estatuto Básico del Empleo Público, a la fecha de publicación de la convocatoria de cada acción formativa en la que quiera participar. 4.– Los requisitos exigidos deberán poseerse el día de finalización del plazo de presentación de solicitudes y mantenerse en la fecha de inicio de la acción formativa</a:t>
            </a:r>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11</a:t>
            </a:fld>
            <a:endParaRPr lang="es-ES"/>
          </a:p>
        </p:txBody>
      </p:sp>
    </p:spTree>
    <p:extLst>
      <p:ext uri="{BB962C8B-B14F-4D97-AF65-F5344CB8AC3E}">
        <p14:creationId xmlns:p14="http://schemas.microsoft.com/office/powerpoint/2010/main" val="1280062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12</a:t>
            </a:fld>
            <a:endParaRPr lang="es-ES"/>
          </a:p>
        </p:txBody>
      </p:sp>
    </p:spTree>
    <p:extLst>
      <p:ext uri="{BB962C8B-B14F-4D97-AF65-F5344CB8AC3E}">
        <p14:creationId xmlns:p14="http://schemas.microsoft.com/office/powerpoint/2010/main" val="236316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eaLnBrk="1" hangingPunct="1"/>
            <a:r>
              <a:rPr lang="es-ES" sz="1100" dirty="0"/>
              <a:t>1.– La solicitud para participar en las acciones formativas tendrá carácter voluntario, sin perjuicio de aquellos casos en que la Administración considere, motivada y razonadamente, la necesidad de participación obligatoria. </a:t>
            </a:r>
          </a:p>
          <a:p>
            <a:pPr eaLnBrk="1" hangingPunct="1"/>
            <a:r>
              <a:rPr lang="es-ES" sz="1100" dirty="0"/>
              <a:t>2.– Las solicitudes para poder participar en las acciones formativas se presentarán, dentro del plazo establecido, a través del modelo de solicitud electrónica que se encuentra disponible en la página web de la ECLAP (eclap.jcyl.es), en el Portal del Empleado Público, para el personal de la Administración autonómica y sus organismos autónomos , así como en la sede electrónica de la Administración de la Comunidad de Castilla y León (tramitacastillayleon.jcyl.es/), o por medio del servicio telefónico de atención al ciudadano 012 (983 327 850). </a:t>
            </a:r>
          </a:p>
          <a:p>
            <a:pPr eaLnBrk="1" hangingPunct="1"/>
            <a:r>
              <a:rPr lang="es-ES" sz="1100" dirty="0"/>
              <a:t>3.– La presentación de una nueva solicitud por el interesado dentro del plazo señalado supondrá la anulación de la presentada con anterioridad.  </a:t>
            </a:r>
          </a:p>
          <a:p>
            <a:pPr eaLnBrk="1" hangingPunct="1"/>
            <a:r>
              <a:rPr lang="es-ES" sz="1100" dirty="0"/>
              <a:t>4.– La persona solicitante deberá informar de la presentación de la solicitud, en el caso de acciones formativas presenciales o mixtas, a la persona responsable del centro, servicio o unidad administrativa en el que presta sus servicios. La conformidad con la participación de la persona solicitante en la actividad formativa, en caso de ser seleccionada, está supeditada, en cualquier caso, a las necesidades del servicio que puedan impedir la participación de la persona interesada, lo que será comunicado de forma motivada a la ECLAP. </a:t>
            </a:r>
          </a:p>
          <a:p>
            <a:pPr eaLnBrk="1" hangingPunct="1"/>
            <a:r>
              <a:rPr lang="es-ES" sz="1100" dirty="0"/>
              <a:t>5.– Podrán ser excluidas automáticamente aquellas solicitudes que no tengan correctamente cumplimentados los datos necesarios para poder realizar el proceso selectivo de participantes. </a:t>
            </a:r>
          </a:p>
          <a:p>
            <a:pPr eaLnBrk="1" hangingPunct="1"/>
            <a:r>
              <a:rPr lang="es-ES" sz="1100" dirty="0"/>
              <a:t>6.– La solicitud de participación en una acción formativa supone la aceptación de las presentes normas de organización y desarrollo y de las prescripciones específicas que se puedan establecer para cada actividad.</a:t>
            </a:r>
          </a:p>
          <a:p>
            <a:pPr eaLnBrk="1" hangingPunct="1"/>
            <a:r>
              <a:rPr lang="es-ES" sz="1100" dirty="0"/>
              <a:t>7.– En cada una de las convocatorias de los programas de formación general y sectorial, se podrán solicitar dos cursos en cada uno de los programas, siempre, en ambos supuestos, que se reúnan los requisitos exigidos para participar en ellos. En el caso de cursos con varias ediciones, únicamente se podrá solicitar una de ellas. 8.– En cada una de las convocatorias del resto de programas de aprendizaje o áreas competenciales podrá especificarse el número de acciones que pueden solicitarse y realizarse. 9.– Los cursos descentralizados, de externado, que se realicen en las distintas provincias de la Comunidad, únicamente podrán ser solicitados por los interesados destinados en la misma provincia en que se imparta el curso. Igualmente, estos cursos podrán ser solicitados por los interesados que residan en la localidad donde se realiza el curso, aunque no se encuentren destinados en ella, y su realización implicará la renuncia CV: BOCYL-D-27122023-2 Boletín </a:t>
            </a:r>
            <a:r>
              <a:rPr lang="es-ES" sz="1100" dirty="0" err="1"/>
              <a:t>Ofcial</a:t>
            </a:r>
            <a:r>
              <a:rPr lang="es-ES" sz="1100" dirty="0"/>
              <a:t> de Castilla y León Núm. 246 Miércoles, 27 de diciembre de 2023 Pág. 41 a posibles dietas e indemnizaciones. Dicha circunstancia (residir en la localidad donde se desarrolla el curso) deberá especificarse en la solicitud.</a:t>
            </a:r>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13</a:t>
            </a:fld>
            <a:endParaRPr lang="es-ES"/>
          </a:p>
        </p:txBody>
      </p:sp>
    </p:spTree>
    <p:extLst>
      <p:ext uri="{BB962C8B-B14F-4D97-AF65-F5344CB8AC3E}">
        <p14:creationId xmlns:p14="http://schemas.microsoft.com/office/powerpoint/2010/main" val="376903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14</a:t>
            </a:fld>
            <a:endParaRPr lang="es-ES"/>
          </a:p>
        </p:txBody>
      </p:sp>
    </p:spTree>
    <p:extLst>
      <p:ext uri="{BB962C8B-B14F-4D97-AF65-F5344CB8AC3E}">
        <p14:creationId xmlns:p14="http://schemas.microsoft.com/office/powerpoint/2010/main" val="83902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15</a:t>
            </a:fld>
            <a:endParaRPr lang="es-ES"/>
          </a:p>
        </p:txBody>
      </p:sp>
    </p:spTree>
    <p:extLst>
      <p:ext uri="{BB962C8B-B14F-4D97-AF65-F5344CB8AC3E}">
        <p14:creationId xmlns:p14="http://schemas.microsoft.com/office/powerpoint/2010/main" val="2401607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16</a:t>
            </a:fld>
            <a:endParaRPr lang="es-ES"/>
          </a:p>
        </p:txBody>
      </p:sp>
    </p:spTree>
    <p:extLst>
      <p:ext uri="{BB962C8B-B14F-4D97-AF65-F5344CB8AC3E}">
        <p14:creationId xmlns:p14="http://schemas.microsoft.com/office/powerpoint/2010/main" val="3925576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184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0C2772-4636-4848-BE0D-08E640B9EBB6}" type="slidenum">
              <a:rPr lang="es-ES" smtClean="0"/>
              <a:pPr fontAlgn="base">
                <a:spcBef>
                  <a:spcPct val="0"/>
                </a:spcBef>
                <a:spcAft>
                  <a:spcPct val="0"/>
                </a:spcAft>
                <a:defRPr/>
              </a:pPr>
              <a:t>17</a:t>
            </a:fld>
            <a:endParaRPr lang="es-ES"/>
          </a:p>
        </p:txBody>
      </p:sp>
    </p:spTree>
    <p:extLst>
      <p:ext uri="{BB962C8B-B14F-4D97-AF65-F5344CB8AC3E}">
        <p14:creationId xmlns:p14="http://schemas.microsoft.com/office/powerpoint/2010/main" val="185347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eaLnBrk="1" hangingPunct="1"/>
            <a:r>
              <a:rPr lang="es-ES" sz="1100" dirty="0"/>
              <a:t>Previo a 2004 en que se creó el ITACyL, la incursión de la tecnología y la informática (internet, software libre) era bastante escasa en los trabajos de la DG.  Se trataba de dar formación para modernizar, optimizar y reducir tiempo de trabajo del personal de la administración; así que se impartieron en la entonces Dirección General de Desarrollo Rural / Servicio de Planificación e Información Geográfica los siguientes cursos a fin de facilitar el uso de herramientas informáticas al personal técnico y delineantes de la Consejería en los ámbitos de GIS, </a:t>
            </a:r>
            <a:r>
              <a:rPr lang="es-ES" sz="1100" dirty="0" err="1"/>
              <a:t>cartografia</a:t>
            </a:r>
            <a:r>
              <a:rPr lang="es-ES" sz="1100" dirty="0"/>
              <a:t>, nuevo paquete de concentración parcelaria e introducción al sistema de navegación por satélites GPS (se compraron nuevos equipos para mediciones (PROXR y PROXRS). </a:t>
            </a:r>
          </a:p>
          <a:p>
            <a:pPr eaLnBrk="1" hangingPunct="1"/>
            <a:endParaRPr lang="es-ES" dirty="0"/>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2</a:t>
            </a:fld>
            <a:endParaRPr lang="es-ES"/>
          </a:p>
        </p:txBody>
      </p:sp>
    </p:spTree>
    <p:extLst>
      <p:ext uri="{BB962C8B-B14F-4D97-AF65-F5344CB8AC3E}">
        <p14:creationId xmlns:p14="http://schemas.microsoft.com/office/powerpoint/2010/main" val="46403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dirty="0"/>
              <a:t>A partir del 2004 en la que es hoy el Area de desarrollo tecnológico, l</a:t>
            </a:r>
            <a:r>
              <a:rPr lang="es-ES" dirty="0"/>
              <a:t>a formación continúa heredada del S</a:t>
            </a:r>
            <a:r>
              <a:rPr lang="es-ES" sz="1200" dirty="0"/>
              <a:t>ervicio de Planificación e Información Geográfica con la misma finalidad. Eso sí, siempre actualizando la oferta formativa y sus temarios de forma paralela a la evolución de las mejoras informáticas y tecnológicas del momento.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dirty="0"/>
              <a:t>La formación siempre dirigida a los delineantes y personal técnico de la CAG.</a:t>
            </a:r>
          </a:p>
          <a:p>
            <a:pPr eaLnBrk="1" hangingPunct="1"/>
            <a:r>
              <a:rPr lang="es-ES" sz="1200" dirty="0"/>
              <a:t>Así:</a:t>
            </a:r>
          </a:p>
          <a:p>
            <a:pPr marL="171450" indent="-171450" eaLnBrk="1" hangingPunct="1">
              <a:buFontTx/>
              <a:buChar char="-"/>
            </a:pPr>
            <a:r>
              <a:rPr lang="es-ES" sz="1200" dirty="0"/>
              <a:t>los “</a:t>
            </a:r>
            <a:r>
              <a:rPr lang="es-ES" sz="1200" dirty="0" err="1"/>
              <a:t>CursosGPS</a:t>
            </a:r>
            <a:r>
              <a:rPr lang="es-ES" sz="1200" dirty="0"/>
              <a:t>” siempre los hemos orientado a introducir al usuario a la cartografía y la geodesia, la sistemática de posicionamiento global por satélite (GPS), manejo de los equipos GPS del momento y su uso en mediciones y navegación de campo, así como el tratamiento de los datos obtenidos en gabinete para su posterior exportación a un GIS o un CAD.  Hoy en día muchos de los equipos utilizados han quedado obsoletos y se ha evolucionado hacia dispositivos móviles y equipos de doble frecuencia con RTK.</a:t>
            </a:r>
          </a:p>
          <a:p>
            <a:pPr marL="171450" indent="-171450" eaLnBrk="1" hangingPunct="1">
              <a:buFontTx/>
              <a:buChar char="-"/>
            </a:pPr>
            <a:r>
              <a:rPr lang="es-ES" sz="1200" dirty="0"/>
              <a:t>los GIS: hemos enseñado las herramientas y sistemática de trabajo de este tipo de software aplicados a casos sencillos.  Hemos empleado inicialmente software de pago como </a:t>
            </a:r>
            <a:r>
              <a:rPr lang="es-ES" sz="1200" dirty="0" err="1"/>
              <a:t>ArcView</a:t>
            </a:r>
            <a:r>
              <a:rPr lang="es-ES" sz="1200" dirty="0"/>
              <a:t> y ArcGIS y seguido la tendencia al empleo de software libre, inicialmente con </a:t>
            </a:r>
            <a:r>
              <a:rPr lang="es-ES" sz="1200" dirty="0" err="1"/>
              <a:t>gvSIG</a:t>
            </a:r>
            <a:r>
              <a:rPr lang="es-ES" sz="1200" dirty="0"/>
              <a:t> y ahora con QGIS.</a:t>
            </a:r>
          </a:p>
          <a:p>
            <a:pPr marL="171450" indent="-171450" eaLnBrk="1" hangingPunct="1">
              <a:buFontTx/>
              <a:buChar char="-"/>
            </a:pPr>
            <a:r>
              <a:rPr lang="es-ES" sz="1200" dirty="0"/>
              <a:t> Paquete de software con Concen2000, cursos integrales que </a:t>
            </a:r>
            <a:r>
              <a:rPr lang="es-ES" sz="1200" dirty="0" err="1"/>
              <a:t>inclían</a:t>
            </a:r>
            <a:r>
              <a:rPr lang="es-ES" sz="1200" dirty="0"/>
              <a:t> gestión de bases de datos con </a:t>
            </a:r>
            <a:r>
              <a:rPr lang="es-ES" sz="1200" dirty="0" err="1"/>
              <a:t>Alfaconcen</a:t>
            </a:r>
            <a:r>
              <a:rPr lang="es-ES" sz="1200" dirty="0"/>
              <a:t> y su complemento cartográfico con </a:t>
            </a:r>
            <a:r>
              <a:rPr lang="es-ES" sz="1200" dirty="0" err="1"/>
              <a:t>Dinamap</a:t>
            </a:r>
            <a:r>
              <a:rPr lang="es-ES" sz="1200" dirty="0"/>
              <a:t> y </a:t>
            </a:r>
            <a:r>
              <a:rPr lang="es-ES" sz="1200" dirty="0" err="1"/>
              <a:t>Dinaconcen</a:t>
            </a:r>
            <a:r>
              <a:rPr lang="es-ES" sz="1200" dirty="0"/>
              <a:t> así como personalizaciones de </a:t>
            </a:r>
            <a:r>
              <a:rPr lang="es-ES" sz="1200" dirty="0" err="1"/>
              <a:t>AutodeskMap</a:t>
            </a:r>
            <a:r>
              <a:rPr lang="es-ES" sz="1200" dirty="0"/>
              <a:t> en LISP.</a:t>
            </a:r>
          </a:p>
          <a:p>
            <a:pPr marL="171450" indent="-171450" eaLnBrk="1" hangingPunct="1">
              <a:buFontTx/>
              <a:buChar char="-"/>
            </a:pPr>
            <a:r>
              <a:rPr lang="es-ES" sz="1200" dirty="0"/>
              <a:t>Cartografía digital: Fundamentos e importancia de la geo-referenciación.</a:t>
            </a:r>
          </a:p>
          <a:p>
            <a:pPr marL="171450" indent="-171450" eaLnBrk="1" hangingPunct="1">
              <a:buFontTx/>
              <a:buChar char="-"/>
            </a:pPr>
            <a:endParaRPr lang="es-ES" sz="1200" dirty="0"/>
          </a:p>
          <a:p>
            <a:pPr marL="171450" indent="-171450" eaLnBrk="1" hangingPunct="1">
              <a:buFontTx/>
              <a:buChar char="-"/>
            </a:pPr>
            <a:endParaRPr lang="es-ES" dirty="0"/>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3</a:t>
            </a:fld>
            <a:endParaRPr lang="es-ES"/>
          </a:p>
        </p:txBody>
      </p:sp>
    </p:spTree>
    <p:extLst>
      <p:ext uri="{BB962C8B-B14F-4D97-AF65-F5344CB8AC3E}">
        <p14:creationId xmlns:p14="http://schemas.microsoft.com/office/powerpoint/2010/main" val="11404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0269B800-D66A-45E0-8DE1-EE4FCDB56998}" type="slidenum">
              <a:rPr lang="es-ES" smtClean="0"/>
              <a:pPr>
                <a:defRPr/>
              </a:pPr>
              <a:t>4</a:t>
            </a:fld>
            <a:endParaRPr lang="es-ES"/>
          </a:p>
        </p:txBody>
      </p:sp>
    </p:spTree>
    <p:extLst>
      <p:ext uri="{BB962C8B-B14F-4D97-AF65-F5344CB8AC3E}">
        <p14:creationId xmlns:p14="http://schemas.microsoft.com/office/powerpoint/2010/main" val="363560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s-ES" sz="1100" dirty="0">
                <a:latin typeface="+mn-lt"/>
              </a:rPr>
              <a:t>Formación dirigida a técnicos….</a:t>
            </a:r>
          </a:p>
          <a:p>
            <a:pPr eaLnBrk="1" hangingPunct="1"/>
            <a:endParaRPr lang="es-ES" sz="1100" dirty="0">
              <a:latin typeface="+mn-lt"/>
            </a:endParaRPr>
          </a:p>
          <a:p>
            <a:pPr eaLnBrk="1" hangingPunct="1"/>
            <a:endParaRPr lang="es-ES" sz="1100" dirty="0">
              <a:latin typeface="+mn-lt"/>
            </a:endParaRPr>
          </a:p>
          <a:p>
            <a:pPr eaLnBrk="1" hangingPunct="1"/>
            <a:r>
              <a:rPr lang="es-ES" sz="1100" dirty="0">
                <a:latin typeface="+mn-lt"/>
              </a:rPr>
              <a:t>ITACyL: GIS dirigido a Plagas y calidad</a:t>
            </a:r>
          </a:p>
          <a:p>
            <a:pPr eaLnBrk="1" hangingPunct="1"/>
            <a:endParaRPr lang="es-ES" sz="110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100" b="0" i="1" u="none" strike="noStrike" dirty="0">
                <a:solidFill>
                  <a:srgbClr val="000000"/>
                </a:solidFill>
                <a:effectLst/>
                <a:latin typeface="+mn-lt"/>
              </a:rPr>
              <a:t>Universidad de Salamanca (USA): </a:t>
            </a:r>
          </a:p>
          <a:p>
            <a:r>
              <a:rPr lang="es-ES" sz="1100" kern="1200" dirty="0">
                <a:solidFill>
                  <a:schemeClr val="tx1"/>
                </a:solidFill>
                <a:effectLst/>
                <a:latin typeface="+mn-lt"/>
                <a:ea typeface="+mn-ea"/>
                <a:cs typeface="+mn-cs"/>
              </a:rPr>
              <a:t>Entre ellas, algunas de las sesiones fueron demandadas dentro de la programación de:</a:t>
            </a:r>
          </a:p>
          <a:p>
            <a:pPr lvl="0"/>
            <a:r>
              <a:rPr lang="es-ES" sz="1100" kern="1200" dirty="0">
                <a:solidFill>
                  <a:schemeClr val="tx1"/>
                </a:solidFill>
                <a:effectLst/>
                <a:latin typeface="+mn-lt"/>
                <a:ea typeface="+mn-ea"/>
                <a:cs typeface="+mn-cs"/>
              </a:rPr>
              <a:t>Curso de digitalización del centro de competencias digitales del MAPA: “Herramientas digitales para la gestión de la empresa </a:t>
            </a:r>
            <a:r>
              <a:rPr lang="es-ES" sz="1100" kern="1200" dirty="0" err="1">
                <a:solidFill>
                  <a:schemeClr val="tx1"/>
                </a:solidFill>
                <a:effectLst/>
                <a:latin typeface="+mn-lt"/>
                <a:ea typeface="+mn-ea"/>
                <a:cs typeface="+mn-cs"/>
              </a:rPr>
              <a:t>agroganadera</a:t>
            </a:r>
            <a:r>
              <a:rPr lang="es-ES" sz="1100" kern="1200" dirty="0">
                <a:solidFill>
                  <a:schemeClr val="tx1"/>
                </a:solidFill>
                <a:effectLst/>
                <a:latin typeface="+mn-lt"/>
                <a:ea typeface="+mn-ea"/>
                <a:cs typeface="+mn-cs"/>
              </a:rPr>
              <a:t>” (17-12-2021)</a:t>
            </a:r>
          </a:p>
          <a:p>
            <a:pPr lvl="0"/>
            <a:r>
              <a:rPr lang="es-ES" sz="1100" kern="1200" dirty="0">
                <a:solidFill>
                  <a:schemeClr val="tx1"/>
                </a:solidFill>
                <a:effectLst/>
                <a:latin typeface="+mn-lt"/>
                <a:ea typeface="+mn-ea"/>
                <a:cs typeface="+mn-cs"/>
              </a:rPr>
              <a:t>Curso online de postgrado organizado por la Universidad de Córdoba: “Cómo la digitalización te ayuda a optimizar el uso de los fertilizantes. </a:t>
            </a:r>
            <a:r>
              <a:rPr lang="es-ES" sz="1100" kern="1200" dirty="0" err="1">
                <a:solidFill>
                  <a:schemeClr val="tx1"/>
                </a:solidFill>
                <a:effectLst/>
                <a:latin typeface="+mn-lt"/>
                <a:ea typeface="+mn-ea"/>
                <a:cs typeface="+mn-cs"/>
              </a:rPr>
              <a:t>Connectrees</a:t>
            </a:r>
            <a:r>
              <a:rPr lang="es-ES" sz="1100" kern="1200" dirty="0">
                <a:solidFill>
                  <a:schemeClr val="tx1"/>
                </a:solidFill>
                <a:effectLst/>
                <a:latin typeface="+mn-lt"/>
                <a:ea typeface="+mn-ea"/>
                <a:cs typeface="+mn-cs"/>
              </a:rPr>
              <a:t> </a:t>
            </a:r>
            <a:r>
              <a:rPr lang="es-ES" sz="1100" kern="1200" dirty="0" err="1">
                <a:solidFill>
                  <a:schemeClr val="tx1"/>
                </a:solidFill>
                <a:effectLst/>
                <a:latin typeface="+mn-lt"/>
                <a:ea typeface="+mn-ea"/>
                <a:cs typeface="+mn-cs"/>
              </a:rPr>
              <a:t>DigitalHub</a:t>
            </a:r>
            <a:r>
              <a:rPr lang="es-ES" sz="1100" kern="1200" dirty="0">
                <a:solidFill>
                  <a:schemeClr val="tx1"/>
                </a:solidFill>
                <a:effectLst/>
                <a:latin typeface="+mn-lt"/>
                <a:ea typeface="+mn-ea"/>
                <a:cs typeface="+mn-cs"/>
              </a:rPr>
              <a:t>.” (19-04-2023)</a:t>
            </a:r>
          </a:p>
          <a:p>
            <a:pPr lvl="0"/>
            <a:r>
              <a:rPr lang="es-ES" sz="1100" kern="1200" dirty="0">
                <a:solidFill>
                  <a:schemeClr val="tx1"/>
                </a:solidFill>
                <a:effectLst/>
                <a:latin typeface="+mn-lt"/>
                <a:ea typeface="+mn-ea"/>
                <a:cs typeface="+mn-cs"/>
              </a:rPr>
              <a:t>Curso Máster en Ingeniería y Gestión </a:t>
            </a:r>
            <a:r>
              <a:rPr lang="es-ES" sz="1100" kern="1200" dirty="0" err="1">
                <a:solidFill>
                  <a:schemeClr val="tx1"/>
                </a:solidFill>
                <a:effectLst/>
                <a:latin typeface="+mn-lt"/>
                <a:ea typeface="+mn-ea"/>
                <a:cs typeface="+mn-cs"/>
              </a:rPr>
              <a:t>Agrososteniblede</a:t>
            </a:r>
            <a:r>
              <a:rPr lang="es-ES" sz="1100" kern="1200" dirty="0">
                <a:solidFill>
                  <a:schemeClr val="tx1"/>
                </a:solidFill>
                <a:effectLst/>
                <a:latin typeface="+mn-lt"/>
                <a:ea typeface="+mn-ea"/>
                <a:cs typeface="+mn-cs"/>
              </a:rPr>
              <a:t> de la Universidad de Burgos: SATIVUM: módulo de fertilización (03/11/2022</a:t>
            </a:r>
          </a:p>
          <a:p>
            <a:pPr lvl="0"/>
            <a:r>
              <a:rPr lang="es-ES" sz="1100" kern="1200" dirty="0">
                <a:solidFill>
                  <a:schemeClr val="tx1"/>
                </a:solidFill>
                <a:effectLst/>
                <a:latin typeface="+mn-lt"/>
                <a:ea typeface="+mn-ea"/>
                <a:cs typeface="+mn-cs"/>
              </a:rPr>
              <a:t>Curso de Asesores de Explotaciones agrarias organizado por el colegio de Agrónomos de </a:t>
            </a:r>
            <a:r>
              <a:rPr lang="es-ES" sz="1100" kern="1200" dirty="0" err="1">
                <a:solidFill>
                  <a:schemeClr val="tx1"/>
                </a:solidFill>
                <a:effectLst/>
                <a:latin typeface="+mn-lt"/>
                <a:ea typeface="+mn-ea"/>
                <a:cs typeface="+mn-cs"/>
              </a:rPr>
              <a:t>CyL</a:t>
            </a:r>
            <a:r>
              <a:rPr lang="es-ES" sz="1100" kern="1200" dirty="0">
                <a:solidFill>
                  <a:schemeClr val="tx1"/>
                </a:solidFill>
                <a:effectLst/>
                <a:latin typeface="+mn-lt"/>
                <a:ea typeface="+mn-ea"/>
                <a:cs typeface="+mn-cs"/>
              </a:rPr>
              <a:t> y Cantabria</a:t>
            </a:r>
          </a:p>
          <a:p>
            <a:pPr lvl="0"/>
            <a:r>
              <a:rPr lang="es-ES" sz="1100" kern="1200" dirty="0">
                <a:solidFill>
                  <a:schemeClr val="tx1"/>
                </a:solidFill>
                <a:effectLst/>
                <a:latin typeface="+mn-lt"/>
                <a:ea typeface="+mn-ea"/>
                <a:cs typeface="+mn-cs"/>
              </a:rPr>
              <a:t>Curso </a:t>
            </a:r>
            <a:r>
              <a:rPr lang="es-ES" sz="1100" kern="1200" dirty="0" err="1">
                <a:solidFill>
                  <a:schemeClr val="tx1"/>
                </a:solidFill>
                <a:effectLst/>
                <a:latin typeface="+mn-lt"/>
                <a:ea typeface="+mn-ea"/>
                <a:cs typeface="+mn-cs"/>
              </a:rPr>
              <a:t>Sativum</a:t>
            </a:r>
            <a:r>
              <a:rPr lang="es-ES" sz="1100" kern="1200" dirty="0">
                <a:solidFill>
                  <a:schemeClr val="tx1"/>
                </a:solidFill>
                <a:effectLst/>
                <a:latin typeface="+mn-lt"/>
                <a:ea typeface="+mn-ea"/>
                <a:cs typeface="+mn-cs"/>
              </a:rPr>
              <a:t> en Escuela Agrónomos. Universidad de León</a:t>
            </a:r>
          </a:p>
          <a:p>
            <a:pPr lvl="0"/>
            <a:r>
              <a:rPr lang="es-ES" sz="1100" kern="1200" dirty="0">
                <a:solidFill>
                  <a:schemeClr val="tx1"/>
                </a:solidFill>
                <a:effectLst/>
                <a:latin typeface="+mn-lt"/>
                <a:ea typeface="+mn-ea"/>
                <a:cs typeface="+mn-cs"/>
              </a:rPr>
              <a:t>Cursos organizados por centros de formación agraria de </a:t>
            </a:r>
            <a:r>
              <a:rPr lang="es-ES" sz="1100" kern="1200" dirty="0" err="1">
                <a:solidFill>
                  <a:schemeClr val="tx1"/>
                </a:solidFill>
                <a:effectLst/>
                <a:latin typeface="+mn-lt"/>
                <a:ea typeface="+mn-ea"/>
                <a:cs typeface="+mn-cs"/>
              </a:rPr>
              <a:t>CyL</a:t>
            </a:r>
            <a:r>
              <a:rPr lang="es-ES" sz="1100" kern="1200" dirty="0">
                <a:solidFill>
                  <a:schemeClr val="tx1"/>
                </a:solidFill>
                <a:effectLst/>
                <a:latin typeface="+mn-lt"/>
                <a:ea typeface="+mn-ea"/>
                <a:cs typeface="+mn-cs"/>
              </a:rPr>
              <a:t>: Albillos (BU), </a:t>
            </a:r>
            <a:r>
              <a:rPr lang="es-ES" sz="1100" kern="1200" dirty="0" err="1">
                <a:solidFill>
                  <a:schemeClr val="tx1"/>
                </a:solidFill>
                <a:effectLst/>
                <a:latin typeface="+mn-lt"/>
                <a:ea typeface="+mn-ea"/>
                <a:cs typeface="+mn-cs"/>
              </a:rPr>
              <a:t>Viñalta</a:t>
            </a:r>
            <a:r>
              <a:rPr lang="es-ES" sz="1100" kern="1200" dirty="0">
                <a:solidFill>
                  <a:schemeClr val="tx1"/>
                </a:solidFill>
                <a:effectLst/>
                <a:latin typeface="+mn-lt"/>
                <a:ea typeface="+mn-ea"/>
                <a:cs typeface="+mn-cs"/>
              </a:rPr>
              <a:t> (PA), Segovia</a:t>
            </a:r>
          </a:p>
          <a:p>
            <a:pPr lvl="0"/>
            <a:endParaRPr lang="es-ES" sz="1100" kern="1200" dirty="0">
              <a:solidFill>
                <a:schemeClr val="tx1"/>
              </a:solidFill>
              <a:effectLst/>
              <a:latin typeface="+mn-lt"/>
              <a:ea typeface="+mn-ea"/>
              <a:cs typeface="+mn-cs"/>
            </a:endParaRPr>
          </a:p>
          <a:p>
            <a:pPr lvl="0"/>
            <a:r>
              <a:rPr lang="es-ES" sz="1100" kern="1200" dirty="0">
                <a:solidFill>
                  <a:schemeClr val="tx1"/>
                </a:solidFill>
                <a:effectLst/>
                <a:latin typeface="+mn-lt"/>
                <a:ea typeface="+mn-ea"/>
                <a:cs typeface="+mn-cs"/>
              </a:rPr>
              <a:t>Vicente: Campus de Ávila: Máster de Geotecnologías (detección de incendios con Teledetección): lo mismo para la Consejería de medio ambiente /</a:t>
            </a:r>
            <a:r>
              <a:rPr lang="es-ES" sz="1100" kern="1200" dirty="0" err="1">
                <a:solidFill>
                  <a:schemeClr val="tx1"/>
                </a:solidFill>
                <a:effectLst/>
                <a:latin typeface="+mn-lt"/>
                <a:ea typeface="+mn-ea"/>
                <a:cs typeface="+mn-cs"/>
              </a:rPr>
              <a:t>Medionatural</a:t>
            </a:r>
            <a:endParaRPr lang="es-ES" sz="11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Modesto: Red GNSS  Máster de Geotecnologías colaboración ONLINE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sz="1200" b="0" i="1" u="none" strike="noStrike" dirty="0">
              <a:solidFill>
                <a:srgbClr val="000000"/>
              </a:solidFill>
              <a:effectLst/>
              <a:latin typeface="Calibri" panose="020F0502020204030204" pitchFamily="34" charset="0"/>
            </a:endParaRPr>
          </a:p>
          <a:p>
            <a:pPr eaLnBrk="1" hangingPunct="1"/>
            <a:endParaRPr lang="es-ES" dirty="0"/>
          </a:p>
          <a:p>
            <a:pPr eaLnBrk="1" hangingPunct="1"/>
            <a:endParaRPr lang="es-ES" dirty="0"/>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5</a:t>
            </a:fld>
            <a:endParaRPr lang="es-ES"/>
          </a:p>
        </p:txBody>
      </p:sp>
    </p:spTree>
    <p:extLst>
      <p:ext uri="{BB962C8B-B14F-4D97-AF65-F5344CB8AC3E}">
        <p14:creationId xmlns:p14="http://schemas.microsoft.com/office/powerpoint/2010/main" val="282542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dirty="0"/>
              <a:t>Aunque son cursos monotemáticos, introducimos una </a:t>
            </a:r>
            <a:r>
              <a:rPr lang="es-ES" dirty="0" err="1"/>
              <a:t>miscelanea</a:t>
            </a:r>
            <a:r>
              <a:rPr lang="es-ES" dirty="0"/>
              <a:t> de temas relacionados (</a:t>
            </a:r>
            <a:r>
              <a:rPr lang="es-ES" dirty="0" err="1"/>
              <a:t>SIG+TD+Agricultura</a:t>
            </a:r>
            <a:r>
              <a:rPr lang="es-ES" dirty="0"/>
              <a:t> de precisión)</a:t>
            </a:r>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6</a:t>
            </a:fld>
            <a:endParaRPr lang="es-ES"/>
          </a:p>
        </p:txBody>
      </p:sp>
    </p:spTree>
    <p:extLst>
      <p:ext uri="{BB962C8B-B14F-4D97-AF65-F5344CB8AC3E}">
        <p14:creationId xmlns:p14="http://schemas.microsoft.com/office/powerpoint/2010/main" val="1463270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dirty="0"/>
              <a:t>SATIVUM: dirigido a agricultores / </a:t>
            </a:r>
            <a:r>
              <a:rPr lang="es-ES" dirty="0" err="1"/>
              <a:t>tcos</a:t>
            </a:r>
            <a:r>
              <a:rPr lang="es-ES" dirty="0"/>
              <a:t> / Asesores / Estudiantes de </a:t>
            </a:r>
            <a:r>
              <a:rPr lang="es-ES" dirty="0" err="1"/>
              <a:t>másters</a:t>
            </a:r>
            <a:r>
              <a:rPr lang="es-ES" dirty="0"/>
              <a:t> de ingenierías</a:t>
            </a:r>
          </a:p>
          <a:p>
            <a:r>
              <a:rPr lang="es-ES" sz="1200" kern="1200" dirty="0">
                <a:solidFill>
                  <a:schemeClr val="tx1"/>
                </a:solidFill>
                <a:effectLst/>
                <a:latin typeface="+mn-lt"/>
                <a:ea typeface="+mn-ea"/>
                <a:cs typeface="+mn-cs"/>
              </a:rPr>
              <a:t>Sólo en el año 2023 hemos dado un total de 74 sesiones formativas de </a:t>
            </a:r>
            <a:r>
              <a:rPr lang="es-ES" sz="1200" kern="1200" dirty="0" err="1">
                <a:solidFill>
                  <a:schemeClr val="tx1"/>
                </a:solidFill>
                <a:effectLst/>
                <a:latin typeface="+mn-lt"/>
                <a:ea typeface="+mn-ea"/>
                <a:cs typeface="+mn-cs"/>
              </a:rPr>
              <a:t>Sativum</a:t>
            </a:r>
            <a:r>
              <a:rPr lang="es-ES" sz="1200" kern="1200" dirty="0">
                <a:solidFill>
                  <a:schemeClr val="tx1"/>
                </a:solidFill>
                <a:effectLst/>
                <a:latin typeface="+mn-lt"/>
                <a:ea typeface="+mn-ea"/>
                <a:cs typeface="+mn-cs"/>
              </a:rPr>
              <a:t>, unos 2300 agricultores, técnicos y asesores </a:t>
            </a:r>
            <a:r>
              <a:rPr lang="es-ES" sz="1200" kern="1200" dirty="0" err="1">
                <a:solidFill>
                  <a:schemeClr val="tx1"/>
                </a:solidFill>
                <a:effectLst/>
                <a:latin typeface="+mn-lt"/>
                <a:ea typeface="+mn-ea"/>
                <a:cs typeface="+mn-cs"/>
              </a:rPr>
              <a:t>asitieron</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p>
          <a:p>
            <a:pPr eaLnBrk="1" hangingPunct="1"/>
            <a:endParaRPr lang="es-ES" dirty="0"/>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7</a:t>
            </a:fld>
            <a:endParaRPr lang="es-ES"/>
          </a:p>
        </p:txBody>
      </p:sp>
    </p:spTree>
    <p:extLst>
      <p:ext uri="{BB962C8B-B14F-4D97-AF65-F5344CB8AC3E}">
        <p14:creationId xmlns:p14="http://schemas.microsoft.com/office/powerpoint/2010/main" val="28848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8</a:t>
            </a:fld>
            <a:endParaRPr lang="es-ES"/>
          </a:p>
        </p:txBody>
      </p:sp>
    </p:spTree>
    <p:extLst>
      <p:ext uri="{BB962C8B-B14F-4D97-AF65-F5344CB8AC3E}">
        <p14:creationId xmlns:p14="http://schemas.microsoft.com/office/powerpoint/2010/main" val="4040045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a:p>
        </p:txBody>
      </p:sp>
      <p:sp>
        <p:nvSpPr>
          <p:cNvPr id="4" name="3 Marcador de número de diapositiva"/>
          <p:cNvSpPr>
            <a:spLocks noGrp="1"/>
          </p:cNvSpPr>
          <p:nvPr>
            <p:ph type="sldNum" sz="quarter" idx="5"/>
          </p:nvPr>
        </p:nvSpPr>
        <p:spPr/>
        <p:txBody>
          <a:bodyPr/>
          <a:lstStyle/>
          <a:p>
            <a:pPr>
              <a:defRPr/>
            </a:pPr>
            <a:fld id="{8CE4EB15-7352-4F37-8C66-9D997BE962DA}" type="slidenum">
              <a:rPr lang="es-ES" smtClean="0"/>
              <a:pPr>
                <a:defRPr/>
              </a:pPr>
              <a:t>9</a:t>
            </a:fld>
            <a:endParaRPr lang="es-ES"/>
          </a:p>
        </p:txBody>
      </p:sp>
    </p:spTree>
    <p:extLst>
      <p:ext uri="{BB962C8B-B14F-4D97-AF65-F5344CB8AC3E}">
        <p14:creationId xmlns:p14="http://schemas.microsoft.com/office/powerpoint/2010/main" val="71047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594F0807-ACCB-4BC7-B138-FE4BF63D8C93}" type="datetimeFigureOut">
              <a:rPr lang="es-ES"/>
              <a:pPr>
                <a:defRPr/>
              </a:pPr>
              <a:t>01/02/2024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8C4E6C9-3C04-47DA-9594-89FB27ECA92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854E7F30-579A-4918-8DA9-7AF8D122C44F}" type="datetimeFigureOut">
              <a:rPr lang="es-ES"/>
              <a:pPr>
                <a:defRPr/>
              </a:pPr>
              <a:t>01/02/2024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C5A0D60-50A9-41C7-B482-7AC7BD23582D}"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F5368643-8E0A-48EE-807C-4F98A7CB80E3}" type="datetimeFigureOut">
              <a:rPr lang="es-ES"/>
              <a:pPr>
                <a:defRPr/>
              </a:pPr>
              <a:t>01/02/2024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7376341-48C4-4EA6-A4E2-F16E1AB81CA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CFF09033-0AB6-45CC-B81C-976596FF6D24}" type="datetimeFigureOut">
              <a:rPr lang="es-ES"/>
              <a:pPr>
                <a:defRPr/>
              </a:pPr>
              <a:t>01/02/2024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C0F9C5E-85B0-4D9D-9E0F-744F59F62017}"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1542DB4-79D6-4B76-BA61-BAD1672E241C}" type="datetimeFigureOut">
              <a:rPr lang="es-ES"/>
              <a:pPr>
                <a:defRPr/>
              </a:pPr>
              <a:t>01/02/2024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A8F2C35-FE87-4642-9535-8F0CE796CA80}"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B1F5EB7D-22B4-424A-8A27-B1C3E3163793}" type="datetimeFigureOut">
              <a:rPr lang="es-ES"/>
              <a:pPr>
                <a:defRPr/>
              </a:pPr>
              <a:t>01/02/2024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3EE0800-860E-4010-BA86-F7785B95E358}"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9B29EE1C-8B56-4710-BC1C-43FE3289DB26}" type="datetimeFigureOut">
              <a:rPr lang="es-ES"/>
              <a:pPr>
                <a:defRPr/>
              </a:pPr>
              <a:t>01/02/2024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91C14C7-68C9-4BD2-A09C-1CB4073C8D63}"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E48F3902-F573-4CF4-A042-82EE4D295509}" type="datetimeFigureOut">
              <a:rPr lang="es-ES"/>
              <a:pPr>
                <a:defRPr/>
              </a:pPr>
              <a:t>01/02/2024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47B7B52-4F5D-417C-87A6-E000DB55D71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4DEBC5E-D9BB-4FF1-8917-2CB575A3B311}" type="datetimeFigureOut">
              <a:rPr lang="es-ES"/>
              <a:pPr>
                <a:defRPr/>
              </a:pPr>
              <a:t>01/02/2024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FF9981DA-7164-4312-A358-836157AABDC3}"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553DFD3-444B-42E7-93DE-40ECF4EF5E50}" type="datetimeFigureOut">
              <a:rPr lang="es-ES"/>
              <a:pPr>
                <a:defRPr/>
              </a:pPr>
              <a:t>01/02/2024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42A8124-C549-4A0B-947C-44A0A7B4B5CB}"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2F68031-FED9-4C10-8246-A1112C31D4B1}" type="datetimeFigureOut">
              <a:rPr lang="es-ES"/>
              <a:pPr>
                <a:defRPr/>
              </a:pPr>
              <a:t>01/02/2024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8584E82-1E69-4EE5-8991-DF8ACDA16674}"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0"/>
          </a:srgb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FEDA1CB-AF10-4C00-B0D4-F762F01E91A6}" type="datetimeFigureOut">
              <a:rPr lang="es-ES"/>
              <a:pPr>
                <a:defRPr/>
              </a:pPr>
              <a:t>01/02/2024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06458BD-CF67-48D5-9DFA-98CC725E59B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clap.jcyl.es/web/es/escuela-administracion-publica.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eclap.jcyl.es/web/es/formacion/catalogo-actividade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Marcador de contenido"/>
          <p:cNvSpPr>
            <a:spLocks noGrp="1"/>
          </p:cNvSpPr>
          <p:nvPr>
            <p:ph idx="1"/>
          </p:nvPr>
        </p:nvSpPr>
        <p:spPr>
          <a:xfrm>
            <a:off x="502196" y="3279609"/>
            <a:ext cx="8229600" cy="2543175"/>
          </a:xfrm>
        </p:spPr>
        <p:txBody>
          <a:bodyPr/>
          <a:lstStyle/>
          <a:p>
            <a:pPr algn="ctr" eaLnBrk="1" hangingPunct="1">
              <a:buFont typeface="Arial" charset="0"/>
              <a:buNone/>
            </a:pPr>
            <a:r>
              <a:rPr lang="es-ES" sz="4400" b="1" dirty="0">
                <a:solidFill>
                  <a:srgbClr val="663300"/>
                </a:solidFill>
              </a:rPr>
              <a:t>FORMACIÓN</a:t>
            </a:r>
          </a:p>
        </p:txBody>
      </p:sp>
      <p:sp>
        <p:nvSpPr>
          <p:cNvPr id="9" name="8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0" name="9 Conector recto"/>
          <p:cNvCxnSpPr/>
          <p:nvPr/>
        </p:nvCxnSpPr>
        <p:spPr>
          <a:xfrm>
            <a:off x="1071587" y="5157192"/>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026" name="Picture 2" descr="JCYL">
            <a:extLst>
              <a:ext uri="{FF2B5EF4-FFF2-40B4-BE49-F238E27FC236}">
                <a16:creationId xmlns:a16="http://schemas.microsoft.com/office/drawing/2014/main" id="{B57BE988-D1A3-41CA-9FD4-37CAE4FCB6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3607" y="194790"/>
            <a:ext cx="2084387" cy="1308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TACYL">
            <a:extLst>
              <a:ext uri="{FF2B5EF4-FFF2-40B4-BE49-F238E27FC236}">
                <a16:creationId xmlns:a16="http://schemas.microsoft.com/office/drawing/2014/main" id="{5C902C19-AF51-41B5-8549-175C277276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88793"/>
            <a:ext cx="2249249" cy="1306205"/>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a:extLst>
              <a:ext uri="{FF2B5EF4-FFF2-40B4-BE49-F238E27FC236}">
                <a16:creationId xmlns:a16="http://schemas.microsoft.com/office/drawing/2014/main" id="{B061843C-43EF-4938-BC16-47858063F6BC}"/>
              </a:ext>
            </a:extLst>
          </p:cNvPr>
          <p:cNvSpPr txBox="1">
            <a:spLocks/>
          </p:cNvSpPr>
          <p:nvPr/>
        </p:nvSpPr>
        <p:spPr bwMode="auto">
          <a:xfrm>
            <a:off x="-35695" y="1774324"/>
            <a:ext cx="9144000" cy="735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es-ES" sz="1800" b="1" dirty="0">
                <a:solidFill>
                  <a:srgbClr val="663300"/>
                </a:solidFill>
              </a:rPr>
              <a:t>Jornadas Geotecnologías ITACyL</a:t>
            </a:r>
          </a:p>
          <a:p>
            <a:pPr algn="ctr">
              <a:buFont typeface="Arial" charset="0"/>
              <a:buNone/>
            </a:pPr>
            <a:r>
              <a:rPr lang="es-ES" sz="1800" b="1" dirty="0">
                <a:solidFill>
                  <a:srgbClr val="663300"/>
                </a:solidFill>
              </a:rPr>
              <a:t>2 Febrero de 2024</a:t>
            </a:r>
          </a:p>
        </p:txBody>
      </p:sp>
      <p:sp>
        <p:nvSpPr>
          <p:cNvPr id="12" name="2 Marcador de contenido">
            <a:extLst>
              <a:ext uri="{FF2B5EF4-FFF2-40B4-BE49-F238E27FC236}">
                <a16:creationId xmlns:a16="http://schemas.microsoft.com/office/drawing/2014/main" id="{36A4DE57-1A04-465A-B01A-E6808182F03E}"/>
              </a:ext>
            </a:extLst>
          </p:cNvPr>
          <p:cNvSpPr txBox="1">
            <a:spLocks/>
          </p:cNvSpPr>
          <p:nvPr/>
        </p:nvSpPr>
        <p:spPr bwMode="auto">
          <a:xfrm>
            <a:off x="3429024" y="6490324"/>
            <a:ext cx="9144000" cy="735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es-ES" sz="1400" dirty="0">
                <a:solidFill>
                  <a:srgbClr val="663300"/>
                </a:solidFill>
              </a:rPr>
              <a:t>Mariví Álvarez Arias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457200" y="274638"/>
            <a:ext cx="8229600" cy="725487"/>
          </a:xfrm>
        </p:spPr>
        <p:txBody>
          <a:bodyPr/>
          <a:lstStyle/>
          <a:p>
            <a:pPr eaLnBrk="1" hangingPunct="1"/>
            <a:r>
              <a:rPr lang="es-ES_tradnl" sz="2800" dirty="0">
                <a:solidFill>
                  <a:srgbClr val="663300"/>
                </a:solidFill>
                <a:latin typeface="Arial" pitchFamily="34" charset="0"/>
                <a:cs typeface="Arial" pitchFamily="34" charset="0"/>
              </a:rPr>
              <a:t>Áreas competenciales de la ECLAP</a:t>
            </a:r>
            <a:endParaRPr lang="es-ES" sz="2800" dirty="0">
              <a:solidFill>
                <a:srgbClr val="663300"/>
              </a:solidFill>
              <a:latin typeface="Arial" pitchFamily="34" charset="0"/>
              <a:cs typeface="Arial" pitchFamily="34" charset="0"/>
            </a:endParaRPr>
          </a:p>
        </p:txBody>
      </p:sp>
      <p:sp>
        <p:nvSpPr>
          <p:cNvPr id="13" name="2 Marcador de contenido"/>
          <p:cNvSpPr>
            <a:spLocks noGrp="1"/>
          </p:cNvSpPr>
          <p:nvPr>
            <p:ph idx="1"/>
          </p:nvPr>
        </p:nvSpPr>
        <p:spPr>
          <a:xfrm>
            <a:off x="457200" y="1570831"/>
            <a:ext cx="8229600" cy="4525963"/>
          </a:xfrm>
        </p:spPr>
        <p:txBody>
          <a:bodyPr/>
          <a:lstStyle/>
          <a:p>
            <a:pPr marL="266700" indent="0">
              <a:buNone/>
            </a:pPr>
            <a:r>
              <a:rPr lang="es-ES_tradnl" sz="1600" dirty="0">
                <a:latin typeface="+mj-lt"/>
                <a:cs typeface="Times New Roman" panose="02020603050405020304" pitchFamily="18" charset="0"/>
              </a:rPr>
              <a:t>1.- Atención al ciudadano</a:t>
            </a:r>
          </a:p>
          <a:p>
            <a:pPr marL="266700" indent="0">
              <a:buNone/>
            </a:pPr>
            <a:r>
              <a:rPr lang="es-ES_tradnl" sz="1600" dirty="0">
                <a:latin typeface="+mj-lt"/>
                <a:cs typeface="Times New Roman" panose="02020603050405020304" pitchFamily="18" charset="0"/>
              </a:rPr>
              <a:t>2.- Competencias digitales</a:t>
            </a:r>
          </a:p>
          <a:p>
            <a:pPr marL="266700" indent="0">
              <a:buNone/>
            </a:pPr>
            <a:r>
              <a:rPr lang="es-ES_tradnl" sz="1600" dirty="0">
                <a:latin typeface="+mj-lt"/>
                <a:cs typeface="Times New Roman" panose="02020603050405020304" pitchFamily="18" charset="0"/>
              </a:rPr>
              <a:t>3.- Competencias lingüísticas</a:t>
            </a:r>
          </a:p>
          <a:p>
            <a:pPr marL="266700" indent="0">
              <a:buNone/>
            </a:pPr>
            <a:r>
              <a:rPr lang="es-ES_tradnl" sz="1600" dirty="0">
                <a:latin typeface="+mj-lt"/>
                <a:cs typeface="Times New Roman" panose="02020603050405020304" pitchFamily="18" charset="0"/>
              </a:rPr>
              <a:t>4.- Desarrollo sostenible</a:t>
            </a:r>
          </a:p>
          <a:p>
            <a:pPr marL="266700" indent="0">
              <a:buNone/>
            </a:pPr>
            <a:r>
              <a:rPr lang="es-ES_tradnl" sz="1600" dirty="0">
                <a:latin typeface="+mj-lt"/>
                <a:cs typeface="Times New Roman" panose="02020603050405020304" pitchFamily="18" charset="0"/>
              </a:rPr>
              <a:t>5.- Formación de colectivos concretos</a:t>
            </a:r>
          </a:p>
          <a:p>
            <a:pPr marL="266700" indent="0">
              <a:buNone/>
            </a:pPr>
            <a:r>
              <a:rPr lang="es-ES_tradnl" sz="1600" dirty="0">
                <a:latin typeface="+mj-lt"/>
                <a:cs typeface="Times New Roman" panose="02020603050405020304" pitchFamily="18" charset="0"/>
              </a:rPr>
              <a:t>6.- Formación de formadores</a:t>
            </a:r>
          </a:p>
          <a:p>
            <a:pPr marL="266700" indent="0">
              <a:buNone/>
            </a:pPr>
            <a:r>
              <a:rPr lang="es-ES_tradnl" sz="1600" dirty="0">
                <a:latin typeface="+mj-lt"/>
                <a:cs typeface="Times New Roman" panose="02020603050405020304" pitchFamily="18" charset="0"/>
              </a:rPr>
              <a:t>7.- Gestión de personal</a:t>
            </a:r>
          </a:p>
          <a:p>
            <a:pPr marL="266700" indent="0">
              <a:buNone/>
            </a:pPr>
            <a:r>
              <a:rPr lang="es-ES_tradnl" sz="1600" dirty="0">
                <a:latin typeface="+mj-lt"/>
                <a:cs typeface="Times New Roman" panose="02020603050405020304" pitchFamily="18" charset="0"/>
              </a:rPr>
              <a:t>8.- Gestión económico-presupuestaria</a:t>
            </a:r>
          </a:p>
          <a:p>
            <a:pPr marL="266700" indent="0">
              <a:buNone/>
            </a:pPr>
            <a:r>
              <a:rPr lang="es-ES_tradnl" sz="1600" dirty="0">
                <a:latin typeface="+mj-lt"/>
                <a:cs typeface="Times New Roman" panose="02020603050405020304" pitchFamily="18" charset="0"/>
              </a:rPr>
              <a:t>9.- Gestión pública</a:t>
            </a:r>
          </a:p>
          <a:p>
            <a:pPr marL="266700" indent="0">
              <a:buNone/>
            </a:pPr>
            <a:r>
              <a:rPr lang="es-ES_tradnl" sz="1600" dirty="0">
                <a:latin typeface="+mj-lt"/>
                <a:cs typeface="Times New Roman" panose="02020603050405020304" pitchFamily="18" charset="0"/>
              </a:rPr>
              <a:t>10.- Habilidades profesionales</a:t>
            </a:r>
          </a:p>
          <a:p>
            <a:pPr marL="266700" indent="0">
              <a:buNone/>
            </a:pPr>
            <a:r>
              <a:rPr lang="es-ES_tradnl" sz="1600" dirty="0">
                <a:latin typeface="+mj-lt"/>
                <a:cs typeface="Times New Roman" panose="02020603050405020304" pitchFamily="18" charset="0"/>
              </a:rPr>
              <a:t>11.- Igualdad de género</a:t>
            </a:r>
          </a:p>
          <a:p>
            <a:pPr marL="266700" indent="0">
              <a:buNone/>
            </a:pPr>
            <a:r>
              <a:rPr lang="es-ES_tradnl" sz="1600" dirty="0">
                <a:latin typeface="+mj-lt"/>
                <a:cs typeface="Times New Roman" panose="02020603050405020304" pitchFamily="18" charset="0"/>
              </a:rPr>
              <a:t>12.- Igualdad de oportunidades y políticas de no discriminación</a:t>
            </a:r>
          </a:p>
          <a:p>
            <a:pPr marL="266700" indent="0">
              <a:buNone/>
            </a:pPr>
            <a:r>
              <a:rPr lang="es-ES_tradnl" sz="1600" dirty="0">
                <a:latin typeface="+mj-lt"/>
                <a:cs typeface="Times New Roman" panose="02020603050405020304" pitchFamily="18" charset="0"/>
              </a:rPr>
              <a:t>13.- Jurídico-procedimental</a:t>
            </a:r>
          </a:p>
          <a:p>
            <a:pPr marL="266700" indent="0">
              <a:buNone/>
            </a:pPr>
            <a:r>
              <a:rPr lang="es-ES_tradnl" sz="1600" dirty="0">
                <a:latin typeface="+mj-lt"/>
                <a:cs typeface="Times New Roman" panose="02020603050405020304" pitchFamily="18" charset="0"/>
              </a:rPr>
              <a:t>14.- Prevención de riesgos laborales</a:t>
            </a:r>
          </a:p>
          <a:p>
            <a:pPr marL="266700" indent="0">
              <a:buNone/>
            </a:pPr>
            <a:r>
              <a:rPr lang="es-ES_tradnl" sz="1600" dirty="0">
                <a:latin typeface="+mj-lt"/>
                <a:cs typeface="Times New Roman" panose="02020603050405020304" pitchFamily="18" charset="0"/>
              </a:rPr>
              <a:t>15.- Transparencia y gobierno abierto</a:t>
            </a:r>
          </a:p>
          <a:p>
            <a:pPr marL="266700" indent="0">
              <a:buNone/>
            </a:pPr>
            <a:r>
              <a:rPr lang="es-ES_tradnl" sz="1600" dirty="0">
                <a:latin typeface="+mj-lt"/>
                <a:cs typeface="Times New Roman" panose="02020603050405020304" pitchFamily="18" charset="0"/>
              </a:rPr>
              <a:t>16.- Unión Europea</a:t>
            </a:r>
          </a:p>
          <a:p>
            <a:pPr marL="0" indent="0">
              <a:buNone/>
            </a:pPr>
            <a:endParaRPr lang="es-ES_tradnl" sz="2400" dirty="0"/>
          </a:p>
          <a:p>
            <a:endParaRPr lang="es-ES_tradnl" sz="1800" dirty="0"/>
          </a:p>
        </p:txBody>
      </p:sp>
    </p:spTree>
    <p:extLst>
      <p:ext uri="{BB962C8B-B14F-4D97-AF65-F5344CB8AC3E}">
        <p14:creationId xmlns:p14="http://schemas.microsoft.com/office/powerpoint/2010/main" val="184333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457200" y="274638"/>
            <a:ext cx="8229600" cy="725487"/>
          </a:xfrm>
        </p:spPr>
        <p:txBody>
          <a:bodyPr/>
          <a:lstStyle/>
          <a:p>
            <a:pPr eaLnBrk="1" hangingPunct="1"/>
            <a:r>
              <a:rPr lang="es-ES_tradnl" sz="2800" dirty="0">
                <a:solidFill>
                  <a:srgbClr val="663300"/>
                </a:solidFill>
                <a:latin typeface="Arial" pitchFamily="34" charset="0"/>
                <a:cs typeface="Arial" pitchFamily="34" charset="0"/>
              </a:rPr>
              <a:t>Normas de organización y desarrollo de la ECLAP</a:t>
            </a:r>
            <a:endParaRPr lang="es-ES" sz="2800" dirty="0">
              <a:solidFill>
                <a:srgbClr val="663300"/>
              </a:solidFill>
              <a:latin typeface="Arial" pitchFamily="34" charset="0"/>
              <a:cs typeface="Arial" pitchFamily="34" charset="0"/>
            </a:endParaRPr>
          </a:p>
        </p:txBody>
      </p:sp>
      <p:sp>
        <p:nvSpPr>
          <p:cNvPr id="13" name="2 Marcador de contenido"/>
          <p:cNvSpPr>
            <a:spLocks noGrp="1"/>
          </p:cNvSpPr>
          <p:nvPr>
            <p:ph idx="1"/>
          </p:nvPr>
        </p:nvSpPr>
        <p:spPr>
          <a:xfrm>
            <a:off x="457200" y="1570831"/>
            <a:ext cx="8229600" cy="4525963"/>
          </a:xfrm>
        </p:spPr>
        <p:txBody>
          <a:bodyPr/>
          <a:lstStyle/>
          <a:p>
            <a:pPr marL="0" indent="0" algn="just">
              <a:buNone/>
            </a:pPr>
            <a:r>
              <a:rPr lang="es-ES_tradnl" sz="2400" b="1" dirty="0"/>
              <a:t>REQUISITOS DE LOS SOLICITANTES</a:t>
            </a:r>
            <a:endParaRPr lang="es-ES_tradnl" sz="2400" dirty="0"/>
          </a:p>
          <a:p>
            <a:pPr marL="266700" indent="0" algn="just">
              <a:buNone/>
            </a:pPr>
            <a:r>
              <a:rPr lang="es-ES_tradnl" sz="1600" dirty="0">
                <a:latin typeface="+mj-lt"/>
                <a:cs typeface="Times New Roman" panose="02020603050405020304" pitchFamily="18" charset="0"/>
              </a:rPr>
              <a:t>1.- Todo el personal de la Administración de la </a:t>
            </a:r>
            <a:r>
              <a:rPr lang="es-ES_tradnl" sz="1600" u="sng" dirty="0">
                <a:latin typeface="+mj-lt"/>
                <a:cs typeface="Times New Roman" panose="02020603050405020304" pitchFamily="18" charset="0"/>
              </a:rPr>
              <a:t>Comunidad</a:t>
            </a:r>
            <a:r>
              <a:rPr lang="es-ES_tradnl" sz="1600" dirty="0">
                <a:latin typeface="+mj-lt"/>
                <a:cs typeface="Times New Roman" panose="02020603050405020304" pitchFamily="18" charset="0"/>
              </a:rPr>
              <a:t> de Castilla y León (Administración general como en los organismos autónomos),</a:t>
            </a:r>
            <a:r>
              <a:rPr lang="es-ES" sz="1600" dirty="0"/>
              <a:t> de la Administración </a:t>
            </a:r>
            <a:r>
              <a:rPr lang="es-ES" sz="1600" u="sng" dirty="0"/>
              <a:t>local</a:t>
            </a:r>
            <a:r>
              <a:rPr lang="es-ES" sz="1600" dirty="0"/>
              <a:t> de Castilla y León, el de administración y servicios de las universidades públicas de esta Comunidad y el personal de </a:t>
            </a:r>
            <a:r>
              <a:rPr lang="es-ES" sz="1600" u="sng" dirty="0"/>
              <a:t>instituciones con convenio </a:t>
            </a:r>
            <a:r>
              <a:rPr lang="es-ES" sz="1600" dirty="0"/>
              <a:t>con la ECLAP.</a:t>
            </a:r>
          </a:p>
          <a:p>
            <a:pPr marL="266700" indent="0" algn="just">
              <a:buNone/>
            </a:pPr>
            <a:endParaRPr lang="es-ES" sz="1600" dirty="0"/>
          </a:p>
          <a:p>
            <a:pPr marL="266700" indent="0" algn="just">
              <a:buNone/>
            </a:pPr>
            <a:r>
              <a:rPr lang="es-ES" sz="1600" dirty="0"/>
              <a:t> 2.- Queda excluida la participación del personal docente de la Consejería de Educación, y del personal sanitario de la Gerencia Regional de Salud de Castilla y León, salvo las acciones del programa de formación sectorial de la Consejería de Sanidad. </a:t>
            </a:r>
          </a:p>
          <a:p>
            <a:pPr marL="266700" indent="0" algn="just">
              <a:buNone/>
            </a:pPr>
            <a:endParaRPr lang="es-ES" sz="1600" dirty="0"/>
          </a:p>
          <a:p>
            <a:pPr marL="266700" indent="0" algn="just">
              <a:buNone/>
            </a:pPr>
            <a:r>
              <a:rPr lang="es-ES" sz="1600" dirty="0"/>
              <a:t>3.– Los empleados públicos solicitantes deberán encontrarse en </a:t>
            </a:r>
            <a:r>
              <a:rPr lang="es-ES" sz="1600" u="sng" dirty="0"/>
              <a:t>servicio activo</a:t>
            </a:r>
            <a:r>
              <a:rPr lang="es-ES" sz="1600" dirty="0"/>
              <a:t>, o hallarse en la situación de excedencia (por agrupación familiar, por cuidado de familiares y por razón de violencia de género) .</a:t>
            </a:r>
          </a:p>
          <a:p>
            <a:pPr marL="266700" indent="0" algn="just">
              <a:buNone/>
            </a:pPr>
            <a:endParaRPr lang="es-ES" sz="1600" dirty="0"/>
          </a:p>
          <a:p>
            <a:pPr marL="266700" indent="0" algn="just">
              <a:buNone/>
            </a:pPr>
            <a:r>
              <a:rPr lang="es-ES" sz="1600" dirty="0"/>
              <a:t>4.– Los requisitos exigidos deberán poseerse el día de finalización del plazo de presentación de solicitudes y mantenerse en la fecha de inicio de la acción formativa.</a:t>
            </a:r>
            <a:endParaRPr lang="es-ES_tradnl" sz="1600" dirty="0"/>
          </a:p>
          <a:p>
            <a:endParaRPr lang="es-ES_tradnl" sz="1800" dirty="0"/>
          </a:p>
        </p:txBody>
      </p:sp>
    </p:spTree>
    <p:extLst>
      <p:ext uri="{BB962C8B-B14F-4D97-AF65-F5344CB8AC3E}">
        <p14:creationId xmlns:p14="http://schemas.microsoft.com/office/powerpoint/2010/main" val="399296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457200" y="274638"/>
            <a:ext cx="8229600" cy="725487"/>
          </a:xfrm>
        </p:spPr>
        <p:txBody>
          <a:bodyPr/>
          <a:lstStyle/>
          <a:p>
            <a:pPr eaLnBrk="1" hangingPunct="1"/>
            <a:r>
              <a:rPr lang="es-ES_tradnl" sz="2800" dirty="0">
                <a:solidFill>
                  <a:srgbClr val="663300"/>
                </a:solidFill>
                <a:latin typeface="Arial" pitchFamily="34" charset="0"/>
                <a:cs typeface="Arial" pitchFamily="34" charset="0"/>
              </a:rPr>
              <a:t>Normas de organización y desarrollo de la ECLAP</a:t>
            </a:r>
            <a:endParaRPr lang="es-ES" sz="2800" dirty="0">
              <a:solidFill>
                <a:srgbClr val="663300"/>
              </a:solidFill>
              <a:latin typeface="Arial" pitchFamily="34" charset="0"/>
              <a:cs typeface="Arial" pitchFamily="34" charset="0"/>
            </a:endParaRPr>
          </a:p>
        </p:txBody>
      </p:sp>
      <p:sp>
        <p:nvSpPr>
          <p:cNvPr id="13" name="2 Marcador de contenido"/>
          <p:cNvSpPr>
            <a:spLocks noGrp="1"/>
          </p:cNvSpPr>
          <p:nvPr>
            <p:ph idx="1"/>
          </p:nvPr>
        </p:nvSpPr>
        <p:spPr>
          <a:xfrm>
            <a:off x="457200" y="1570831"/>
            <a:ext cx="8229600" cy="4525963"/>
          </a:xfrm>
        </p:spPr>
        <p:txBody>
          <a:bodyPr/>
          <a:lstStyle/>
          <a:p>
            <a:pPr marL="0" indent="0" algn="just">
              <a:buNone/>
            </a:pPr>
            <a:r>
              <a:rPr lang="es-ES_tradnl" sz="2400" b="1" dirty="0"/>
              <a:t>CONVOCATORIAS</a:t>
            </a:r>
          </a:p>
          <a:p>
            <a:pPr marL="0" indent="0" algn="just">
              <a:buNone/>
            </a:pPr>
            <a:endParaRPr lang="es-ES_tradnl" sz="2400" dirty="0"/>
          </a:p>
          <a:p>
            <a:pPr marL="266700" indent="0">
              <a:buNone/>
            </a:pPr>
            <a:r>
              <a:rPr lang="es-ES_tradnl" sz="1800" b="1" dirty="0">
                <a:solidFill>
                  <a:srgbClr val="663300"/>
                </a:solidFill>
                <a:effectLst>
                  <a:outerShdw blurRad="38100" dist="38100" dir="2700000" algn="tl">
                    <a:srgbClr val="000000">
                      <a:alpha val="43137"/>
                    </a:srgbClr>
                  </a:outerShdw>
                </a:effectLst>
                <a:latin typeface="+mj-lt"/>
                <a:cs typeface="Times New Roman" panose="02020603050405020304" pitchFamily="18" charset="0"/>
              </a:rPr>
              <a:t>1.- PUBLICIDAD</a:t>
            </a:r>
          </a:p>
          <a:p>
            <a:pPr marL="895350" indent="-266700"/>
            <a:r>
              <a:rPr lang="es-ES_tradnl" sz="1800" dirty="0"/>
              <a:t>La </a:t>
            </a:r>
            <a:r>
              <a:rPr lang="es-ES_tradnl" sz="1800" i="1" dirty="0"/>
              <a:t>primera convocatoria: </a:t>
            </a:r>
            <a:r>
              <a:rPr lang="es-ES_tradnl" sz="1800" dirty="0"/>
              <a:t>1ª quincena del mes de ENERO</a:t>
            </a:r>
          </a:p>
          <a:p>
            <a:pPr marL="895350" indent="0">
              <a:buNone/>
            </a:pPr>
            <a:r>
              <a:rPr lang="es-ES" sz="1800" b="1" dirty="0"/>
              <a:t>Del 9 de enero al 5 de febrero (ambos incluidos) 2024</a:t>
            </a:r>
            <a:endParaRPr lang="es-ES_tradnl" sz="1800" b="1" dirty="0"/>
          </a:p>
          <a:p>
            <a:pPr marL="895350" indent="-266700"/>
            <a:r>
              <a:rPr lang="es-ES_tradnl" sz="1800" dirty="0"/>
              <a:t>La </a:t>
            </a:r>
            <a:r>
              <a:rPr lang="es-ES_tradnl" sz="1800" i="1" dirty="0"/>
              <a:t>segunda convocatoria: </a:t>
            </a:r>
            <a:r>
              <a:rPr lang="es-ES_tradnl" sz="1800" dirty="0"/>
              <a:t>1ª quincena del mes de JUNIO</a:t>
            </a:r>
          </a:p>
          <a:p>
            <a:pPr marL="266700" indent="0">
              <a:buNone/>
            </a:pPr>
            <a:endParaRPr lang="es-ES_tradnl" sz="1800" dirty="0"/>
          </a:p>
          <a:p>
            <a:pPr marL="266700" indent="0">
              <a:buNone/>
            </a:pPr>
            <a:r>
              <a:rPr lang="es-ES_tradnl" sz="1800" b="1" dirty="0">
                <a:solidFill>
                  <a:srgbClr val="663300"/>
                </a:solidFill>
                <a:effectLst>
                  <a:outerShdw blurRad="38100" dist="38100" dir="2700000" algn="tl">
                    <a:srgbClr val="000000">
                      <a:alpha val="43137"/>
                    </a:srgbClr>
                  </a:outerShdw>
                </a:effectLst>
                <a:cs typeface="Times New Roman" panose="02020603050405020304" pitchFamily="18" charset="0"/>
              </a:rPr>
              <a:t>2.- DESARROLLO DEL CURSO</a:t>
            </a:r>
          </a:p>
          <a:p>
            <a:pPr marL="895350" indent="-266700"/>
            <a:r>
              <a:rPr lang="es-ES_tradnl" sz="1800" dirty="0"/>
              <a:t>La </a:t>
            </a:r>
            <a:r>
              <a:rPr lang="es-ES_tradnl" sz="1800" i="1" dirty="0"/>
              <a:t>primera convocatoria: </a:t>
            </a:r>
            <a:r>
              <a:rPr lang="es-ES_tradnl" sz="1800" dirty="0"/>
              <a:t>de FEBRERO a JULIO</a:t>
            </a:r>
          </a:p>
          <a:p>
            <a:pPr marL="895350" indent="-266700"/>
            <a:r>
              <a:rPr lang="es-ES_tradnl" sz="1800" dirty="0"/>
              <a:t>La </a:t>
            </a:r>
            <a:r>
              <a:rPr lang="es-ES_tradnl" sz="1800" i="1" dirty="0"/>
              <a:t>segunda convocatoria</a:t>
            </a:r>
            <a:r>
              <a:rPr lang="es-ES_tradnl" sz="1800" dirty="0"/>
              <a:t>: de SEPTIEMBRE a NOVIEMBRE</a:t>
            </a:r>
          </a:p>
          <a:p>
            <a:pPr marL="266700" indent="0">
              <a:buNone/>
            </a:pPr>
            <a:endParaRPr lang="es-ES_tradnl" sz="1800" dirty="0"/>
          </a:p>
        </p:txBody>
      </p:sp>
    </p:spTree>
    <p:extLst>
      <p:ext uri="{BB962C8B-B14F-4D97-AF65-F5344CB8AC3E}">
        <p14:creationId xmlns:p14="http://schemas.microsoft.com/office/powerpoint/2010/main" val="148889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457200" y="274638"/>
            <a:ext cx="8229600" cy="725487"/>
          </a:xfrm>
        </p:spPr>
        <p:txBody>
          <a:bodyPr/>
          <a:lstStyle/>
          <a:p>
            <a:pPr eaLnBrk="1" hangingPunct="1"/>
            <a:r>
              <a:rPr lang="es-ES_tradnl" sz="2800" dirty="0">
                <a:solidFill>
                  <a:srgbClr val="663300"/>
                </a:solidFill>
                <a:latin typeface="Arial" pitchFamily="34" charset="0"/>
                <a:cs typeface="Arial" pitchFamily="34" charset="0"/>
              </a:rPr>
              <a:t>Normas de organización y desarrollo de la ECLAP</a:t>
            </a:r>
            <a:endParaRPr lang="es-ES" sz="2800" dirty="0">
              <a:solidFill>
                <a:srgbClr val="663300"/>
              </a:solidFill>
              <a:latin typeface="Arial" pitchFamily="34" charset="0"/>
              <a:cs typeface="Arial" pitchFamily="34" charset="0"/>
            </a:endParaRPr>
          </a:p>
        </p:txBody>
      </p:sp>
      <p:sp>
        <p:nvSpPr>
          <p:cNvPr id="13" name="2 Marcador de contenido"/>
          <p:cNvSpPr>
            <a:spLocks noGrp="1"/>
          </p:cNvSpPr>
          <p:nvPr>
            <p:ph idx="1"/>
          </p:nvPr>
        </p:nvSpPr>
        <p:spPr>
          <a:xfrm>
            <a:off x="421505" y="1331929"/>
            <a:ext cx="8229600" cy="4525963"/>
          </a:xfrm>
        </p:spPr>
        <p:txBody>
          <a:bodyPr/>
          <a:lstStyle/>
          <a:p>
            <a:pPr marL="0" indent="0" algn="just">
              <a:buNone/>
            </a:pPr>
            <a:r>
              <a:rPr lang="es-ES_tradnl" sz="2400" b="1" dirty="0"/>
              <a:t>SOLICITUDES</a:t>
            </a:r>
          </a:p>
          <a:p>
            <a:pPr marL="452438" indent="-182563" algn="just" defTabSz="808038"/>
            <a:r>
              <a:rPr lang="es-ES_tradnl" sz="1800" dirty="0"/>
              <a:t>Carácter </a:t>
            </a:r>
            <a:r>
              <a:rPr lang="es-ES_tradnl" sz="1800" b="1" dirty="0">
                <a:solidFill>
                  <a:srgbClr val="663300"/>
                </a:solidFill>
                <a:effectLst>
                  <a:outerShdw blurRad="38100" dist="38100" dir="2700000" algn="tl">
                    <a:srgbClr val="000000">
                      <a:alpha val="43137"/>
                    </a:srgbClr>
                  </a:outerShdw>
                </a:effectLst>
              </a:rPr>
              <a:t>voluntario.</a:t>
            </a:r>
          </a:p>
          <a:p>
            <a:pPr marL="452438" indent="-182563" algn="just" defTabSz="808038"/>
            <a:r>
              <a:rPr lang="es-ES_tradnl" sz="1800" dirty="0"/>
              <a:t>Solicitud a través del </a:t>
            </a:r>
            <a:r>
              <a:rPr lang="es-ES_tradnl" sz="1800" b="1" dirty="0">
                <a:solidFill>
                  <a:srgbClr val="663300"/>
                </a:solidFill>
                <a:effectLst>
                  <a:outerShdw blurRad="38100" dist="38100" dir="2700000" algn="tl">
                    <a:srgbClr val="000000">
                      <a:alpha val="43137"/>
                    </a:srgbClr>
                  </a:outerShdw>
                </a:effectLst>
              </a:rPr>
              <a:t>modelo de la web </a:t>
            </a:r>
            <a:r>
              <a:rPr lang="es-ES_tradnl" sz="1800" dirty="0"/>
              <a:t>de la ECLAP</a:t>
            </a:r>
          </a:p>
          <a:p>
            <a:pPr marL="452438" indent="-182563" algn="just" defTabSz="808038"/>
            <a:r>
              <a:rPr lang="es-ES" sz="1800" dirty="0"/>
              <a:t>La presentación de una nueva solicitud supondrá </a:t>
            </a:r>
            <a:r>
              <a:rPr lang="es-ES" sz="1800" b="1" dirty="0">
                <a:solidFill>
                  <a:srgbClr val="663300"/>
                </a:solidFill>
                <a:effectLst>
                  <a:outerShdw blurRad="38100" dist="38100" dir="2700000" algn="tl">
                    <a:srgbClr val="000000">
                      <a:alpha val="43137"/>
                    </a:srgbClr>
                  </a:outerShdw>
                </a:effectLst>
              </a:rPr>
              <a:t>la anulación </a:t>
            </a:r>
            <a:r>
              <a:rPr lang="es-ES" sz="1800" dirty="0"/>
              <a:t>de la anterior. </a:t>
            </a:r>
          </a:p>
          <a:p>
            <a:pPr marL="452438" indent="-182563" algn="just" defTabSz="808038"/>
            <a:r>
              <a:rPr lang="es-ES" sz="1800" dirty="0"/>
              <a:t>La persona solicitante </a:t>
            </a:r>
            <a:r>
              <a:rPr lang="es-ES" sz="1800" b="1" dirty="0">
                <a:solidFill>
                  <a:srgbClr val="663300"/>
                </a:solidFill>
                <a:effectLst>
                  <a:outerShdw blurRad="38100" dist="38100" dir="2700000" algn="tl">
                    <a:srgbClr val="000000">
                      <a:alpha val="43137"/>
                    </a:srgbClr>
                  </a:outerShdw>
                </a:effectLst>
              </a:rPr>
              <a:t>deberá informar </a:t>
            </a:r>
            <a:r>
              <a:rPr lang="es-ES" sz="1800" dirty="0"/>
              <a:t>de la presentación de la solicitud, en el caso de acciones formativas presenciales o mixtas.</a:t>
            </a:r>
          </a:p>
          <a:p>
            <a:pPr marL="452438" indent="-182563" algn="just" defTabSz="808038"/>
            <a:r>
              <a:rPr lang="es-ES" sz="1800" dirty="0"/>
              <a:t>Podrán ser excluidas automáticamente aquellas solicitudes que no tengan </a:t>
            </a:r>
            <a:r>
              <a:rPr lang="es-ES" sz="1800" b="1" dirty="0">
                <a:solidFill>
                  <a:srgbClr val="663300"/>
                </a:solidFill>
                <a:effectLst>
                  <a:outerShdw blurRad="38100" dist="38100" dir="2700000" algn="tl">
                    <a:srgbClr val="000000">
                      <a:alpha val="43137"/>
                    </a:srgbClr>
                  </a:outerShdw>
                </a:effectLst>
              </a:rPr>
              <a:t>correctamente cumplimentados </a:t>
            </a:r>
            <a:r>
              <a:rPr lang="es-ES" sz="1800" dirty="0"/>
              <a:t>los datos necesarios para poder realizar el proceso selectivo de participantes.</a:t>
            </a:r>
          </a:p>
          <a:p>
            <a:pPr marL="452438" indent="-182563" algn="just" defTabSz="808038"/>
            <a:r>
              <a:rPr lang="es-ES" sz="1800" dirty="0"/>
              <a:t>En cada una de las convocatorias de los programas de </a:t>
            </a:r>
            <a:r>
              <a:rPr lang="es-ES" sz="1800" u="sng" dirty="0"/>
              <a:t>Formación General</a:t>
            </a:r>
            <a:r>
              <a:rPr lang="es-ES" sz="1800" dirty="0"/>
              <a:t> y sectorial, se podrán solicitar </a:t>
            </a:r>
            <a:r>
              <a:rPr lang="es-ES" sz="1800" b="1" dirty="0">
                <a:solidFill>
                  <a:srgbClr val="663300"/>
                </a:solidFill>
                <a:effectLst>
                  <a:outerShdw blurRad="38100" dist="38100" dir="2700000" algn="tl">
                    <a:srgbClr val="000000">
                      <a:alpha val="43137"/>
                    </a:srgbClr>
                  </a:outerShdw>
                </a:effectLst>
              </a:rPr>
              <a:t>dos cursos </a:t>
            </a:r>
            <a:r>
              <a:rPr lang="es-ES" sz="1800" dirty="0"/>
              <a:t>en cada uno de los programas aunque sólo se podrá participar en </a:t>
            </a:r>
            <a:r>
              <a:rPr lang="es-ES" sz="1800" u="sng" dirty="0"/>
              <a:t>un</a:t>
            </a:r>
            <a:r>
              <a:rPr lang="es-ES" sz="1800" dirty="0"/>
              <a:t> curso del primero y en hasta </a:t>
            </a:r>
            <a:r>
              <a:rPr lang="es-ES" sz="1800" u="sng" dirty="0"/>
              <a:t>dos</a:t>
            </a:r>
            <a:r>
              <a:rPr lang="es-ES" sz="1800" dirty="0"/>
              <a:t> en el segundo.</a:t>
            </a:r>
          </a:p>
          <a:p>
            <a:pPr marL="452438" indent="-182563" algn="just" defTabSz="808038"/>
            <a:r>
              <a:rPr lang="es-ES" sz="1800" dirty="0"/>
              <a:t>Los cursos de </a:t>
            </a:r>
            <a:r>
              <a:rPr lang="es-ES" sz="1800" b="1" dirty="0">
                <a:solidFill>
                  <a:srgbClr val="663300"/>
                </a:solidFill>
                <a:effectLst>
                  <a:outerShdw blurRad="38100" dist="38100" dir="2700000" algn="tl">
                    <a:srgbClr val="000000">
                      <a:alpha val="43137"/>
                    </a:srgbClr>
                  </a:outerShdw>
                </a:effectLst>
              </a:rPr>
              <a:t>externado</a:t>
            </a:r>
            <a:r>
              <a:rPr lang="es-ES" sz="1800" dirty="0"/>
              <a:t>, que se realicen en las distintas provincias de la Comunidad, sólo podrán ser solicitados por los interesados de la misma provincia </a:t>
            </a:r>
            <a:r>
              <a:rPr lang="es-ES" sz="1800" u="sng" dirty="0"/>
              <a:t>en que se imparta el curso</a:t>
            </a:r>
            <a:r>
              <a:rPr lang="es-ES" sz="1800" dirty="0"/>
              <a:t>. También los podrán solicitar por los interesados que residan en la localidad donde se realiza el curso renunciando a las dietas.</a:t>
            </a:r>
            <a:endParaRPr lang="es-ES_tradnl" sz="1800" dirty="0"/>
          </a:p>
        </p:txBody>
      </p:sp>
    </p:spTree>
    <p:extLst>
      <p:ext uri="{BB962C8B-B14F-4D97-AF65-F5344CB8AC3E}">
        <p14:creationId xmlns:p14="http://schemas.microsoft.com/office/powerpoint/2010/main" val="61207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457200" y="274638"/>
            <a:ext cx="8229600" cy="725487"/>
          </a:xfrm>
        </p:spPr>
        <p:txBody>
          <a:bodyPr/>
          <a:lstStyle/>
          <a:p>
            <a:pPr eaLnBrk="1" hangingPunct="1"/>
            <a:r>
              <a:rPr lang="es-ES_tradnl" sz="2800" dirty="0">
                <a:solidFill>
                  <a:srgbClr val="663300"/>
                </a:solidFill>
                <a:latin typeface="Arial" pitchFamily="34" charset="0"/>
                <a:cs typeface="Arial" pitchFamily="34" charset="0"/>
              </a:rPr>
              <a:t>Normas de organización y desarrollo de la ECLAP</a:t>
            </a:r>
            <a:endParaRPr lang="es-ES" sz="2800" dirty="0">
              <a:solidFill>
                <a:srgbClr val="663300"/>
              </a:solidFill>
              <a:latin typeface="Arial" pitchFamily="34" charset="0"/>
              <a:cs typeface="Arial" pitchFamily="34" charset="0"/>
            </a:endParaRPr>
          </a:p>
        </p:txBody>
      </p:sp>
      <p:sp>
        <p:nvSpPr>
          <p:cNvPr id="13" name="2 Marcador de contenido"/>
          <p:cNvSpPr>
            <a:spLocks noGrp="1"/>
          </p:cNvSpPr>
          <p:nvPr>
            <p:ph idx="1"/>
          </p:nvPr>
        </p:nvSpPr>
        <p:spPr>
          <a:xfrm>
            <a:off x="457200" y="1570831"/>
            <a:ext cx="8229600" cy="4525963"/>
          </a:xfrm>
        </p:spPr>
        <p:txBody>
          <a:bodyPr/>
          <a:lstStyle/>
          <a:p>
            <a:pPr marL="0" indent="0" algn="just">
              <a:buNone/>
            </a:pPr>
            <a:r>
              <a:rPr lang="es-ES_tradnl" sz="2400" b="1" dirty="0"/>
              <a:t>CRITERIOS DE SELECCIÓN</a:t>
            </a:r>
          </a:p>
          <a:p>
            <a:pPr marL="0" indent="0" algn="just">
              <a:buNone/>
            </a:pPr>
            <a:endParaRPr lang="es-ES_tradnl" sz="2400" dirty="0"/>
          </a:p>
          <a:p>
            <a:pPr marL="266700" indent="0">
              <a:buNone/>
            </a:pPr>
            <a:r>
              <a:rPr lang="es-ES_tradnl" sz="1800" b="1" dirty="0">
                <a:solidFill>
                  <a:srgbClr val="663300"/>
                </a:solidFill>
                <a:effectLst>
                  <a:outerShdw blurRad="38100" dist="38100" dir="2700000" algn="tl">
                    <a:srgbClr val="000000">
                      <a:alpha val="43137"/>
                    </a:srgbClr>
                  </a:outerShdw>
                </a:effectLst>
                <a:latin typeface="+mj-lt"/>
                <a:cs typeface="Times New Roman" panose="02020603050405020304" pitchFamily="18" charset="0"/>
              </a:rPr>
              <a:t>1.- BAREMO</a:t>
            </a:r>
          </a:p>
          <a:p>
            <a:pPr marL="895350" indent="-266700" algn="just"/>
            <a:r>
              <a:rPr lang="es-ES_tradnl" sz="1800" dirty="0"/>
              <a:t>Menor número de cursos en la ECLAP en los últimos </a:t>
            </a:r>
            <a:r>
              <a:rPr lang="es-ES_tradnl" sz="1800" b="1" dirty="0">
                <a:solidFill>
                  <a:srgbClr val="663300"/>
                </a:solidFill>
                <a:effectLst>
                  <a:outerShdw blurRad="38100" dist="38100" dir="2700000" algn="tl">
                    <a:srgbClr val="000000">
                      <a:alpha val="43137"/>
                    </a:srgbClr>
                  </a:outerShdw>
                </a:effectLst>
              </a:rPr>
              <a:t>5 años</a:t>
            </a:r>
            <a:r>
              <a:rPr lang="es-ES_tradnl" sz="1800" dirty="0"/>
              <a:t>, teniendo en cuenta el no haber realizado en los 3 últimos años naturales, a fin de plazo de la convocatoria, restando </a:t>
            </a:r>
            <a:r>
              <a:rPr lang="es-ES_tradnl" sz="1800" u="sng" dirty="0"/>
              <a:t>un curso </a:t>
            </a:r>
            <a:r>
              <a:rPr lang="es-ES_tradnl" sz="1800" dirty="0"/>
              <a:t>al número total de los realizados.</a:t>
            </a:r>
          </a:p>
          <a:p>
            <a:pPr marL="895350" indent="-266700" algn="just"/>
            <a:r>
              <a:rPr lang="es-ES_tradnl" sz="1800" dirty="0"/>
              <a:t>En caso de empate en </a:t>
            </a:r>
            <a:r>
              <a:rPr lang="es-ES_tradnl" sz="1800" dirty="0" err="1"/>
              <a:t>nº</a:t>
            </a:r>
            <a:r>
              <a:rPr lang="es-ES_tradnl" sz="1800" dirty="0"/>
              <a:t> de cursos realizados, se computará el mayor tiempo de servicios prestados  en cualquier Administración pública.</a:t>
            </a:r>
          </a:p>
          <a:p>
            <a:pPr marL="266700" indent="0">
              <a:buNone/>
            </a:pPr>
            <a:endParaRPr lang="es-ES_tradnl" sz="1800" dirty="0"/>
          </a:p>
          <a:p>
            <a:pPr marL="266700" indent="0">
              <a:buNone/>
            </a:pPr>
            <a:r>
              <a:rPr lang="es-ES_tradnl" sz="1800" b="1" dirty="0">
                <a:solidFill>
                  <a:srgbClr val="663300"/>
                </a:solidFill>
                <a:effectLst>
                  <a:outerShdw blurRad="38100" dist="38100" dir="2700000" algn="tl">
                    <a:srgbClr val="000000">
                      <a:alpha val="43137"/>
                    </a:srgbClr>
                  </a:outerShdw>
                </a:effectLst>
                <a:cs typeface="Times New Roman" panose="02020603050405020304" pitchFamily="18" charset="0"/>
              </a:rPr>
              <a:t>2.- DISTRIBUCIÓN</a:t>
            </a:r>
          </a:p>
          <a:p>
            <a:pPr marL="895350" indent="-266700"/>
            <a:r>
              <a:rPr lang="es-ES_tradnl" sz="1800" b="1" dirty="0">
                <a:solidFill>
                  <a:srgbClr val="663300"/>
                </a:solidFill>
                <a:effectLst>
                  <a:outerShdw blurRad="38100" dist="38100" dir="2700000" algn="tl">
                    <a:srgbClr val="000000">
                      <a:alpha val="43137"/>
                    </a:srgbClr>
                  </a:outerShdw>
                </a:effectLst>
              </a:rPr>
              <a:t>80% </a:t>
            </a:r>
            <a:r>
              <a:rPr lang="es-ES_tradnl" sz="1800" dirty="0"/>
              <a:t>plazas Administración Autonómica.</a:t>
            </a:r>
          </a:p>
          <a:p>
            <a:pPr marL="895350" indent="-266700"/>
            <a:r>
              <a:rPr lang="es-ES_tradnl" sz="1800" dirty="0"/>
              <a:t>Reserva de una plaza /curso para personas con discapacidad.</a:t>
            </a:r>
          </a:p>
          <a:p>
            <a:pPr marL="266700" indent="0">
              <a:buNone/>
            </a:pPr>
            <a:endParaRPr lang="es-ES_tradnl" sz="1800" dirty="0"/>
          </a:p>
        </p:txBody>
      </p:sp>
    </p:spTree>
    <p:extLst>
      <p:ext uri="{BB962C8B-B14F-4D97-AF65-F5344CB8AC3E}">
        <p14:creationId xmlns:p14="http://schemas.microsoft.com/office/powerpoint/2010/main" val="74429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457200" y="274638"/>
            <a:ext cx="8229600" cy="725487"/>
          </a:xfrm>
        </p:spPr>
        <p:txBody>
          <a:bodyPr/>
          <a:lstStyle/>
          <a:p>
            <a:pPr eaLnBrk="1" hangingPunct="1"/>
            <a:r>
              <a:rPr lang="es-ES_tradnl" sz="2800" dirty="0">
                <a:solidFill>
                  <a:srgbClr val="663300"/>
                </a:solidFill>
                <a:latin typeface="Arial" pitchFamily="34" charset="0"/>
                <a:cs typeface="Arial" pitchFamily="34" charset="0"/>
              </a:rPr>
              <a:t>Normas de organización y desarrollo de la ECLAP</a:t>
            </a:r>
            <a:endParaRPr lang="es-ES" sz="2800" dirty="0">
              <a:solidFill>
                <a:srgbClr val="663300"/>
              </a:solidFill>
              <a:latin typeface="Arial" pitchFamily="34" charset="0"/>
              <a:cs typeface="Arial" pitchFamily="34" charset="0"/>
            </a:endParaRPr>
          </a:p>
        </p:txBody>
      </p:sp>
      <p:sp>
        <p:nvSpPr>
          <p:cNvPr id="13" name="2 Marcador de contenido"/>
          <p:cNvSpPr>
            <a:spLocks noGrp="1"/>
          </p:cNvSpPr>
          <p:nvPr>
            <p:ph idx="1"/>
          </p:nvPr>
        </p:nvSpPr>
        <p:spPr>
          <a:xfrm>
            <a:off x="457200" y="1570831"/>
            <a:ext cx="8229600" cy="4525963"/>
          </a:xfrm>
        </p:spPr>
        <p:txBody>
          <a:bodyPr/>
          <a:lstStyle/>
          <a:p>
            <a:pPr marL="0" indent="0" algn="just">
              <a:buNone/>
            </a:pPr>
            <a:r>
              <a:rPr lang="es-ES_tradnl" sz="2400" b="1" dirty="0"/>
              <a:t>PERSONAL SELECCIONADO</a:t>
            </a:r>
          </a:p>
          <a:p>
            <a:pPr marL="0" indent="0" algn="just">
              <a:buNone/>
            </a:pPr>
            <a:endParaRPr lang="es-ES_tradnl" sz="2400" dirty="0"/>
          </a:p>
          <a:p>
            <a:pPr marL="895350" indent="-266700" algn="just"/>
            <a:r>
              <a:rPr lang="es-ES_tradnl" sz="1800" dirty="0"/>
              <a:t>Recepción de información de la actividad formativa </a:t>
            </a:r>
            <a:r>
              <a:rPr lang="es-ES_tradnl" sz="1800" b="1" dirty="0">
                <a:solidFill>
                  <a:srgbClr val="663300"/>
                </a:solidFill>
                <a:effectLst>
                  <a:outerShdw blurRad="38100" dist="38100" dir="2700000" algn="tl">
                    <a:srgbClr val="000000">
                      <a:alpha val="43137"/>
                    </a:srgbClr>
                  </a:outerShdw>
                </a:effectLst>
              </a:rPr>
              <a:t>10 días </a:t>
            </a:r>
            <a:r>
              <a:rPr lang="es-ES_tradnl" sz="1800" dirty="0"/>
              <a:t>antes de su comienzo.</a:t>
            </a:r>
          </a:p>
          <a:p>
            <a:pPr marL="895350" indent="-266700" algn="just"/>
            <a:endParaRPr lang="es-ES_tradnl" sz="1800" dirty="0"/>
          </a:p>
          <a:p>
            <a:pPr marL="895350" indent="-266700" algn="just"/>
            <a:r>
              <a:rPr lang="es-ES_tradnl" sz="1800" b="1" dirty="0">
                <a:solidFill>
                  <a:srgbClr val="663300"/>
                </a:solidFill>
              </a:rPr>
              <a:t>Renuncia</a:t>
            </a:r>
            <a:r>
              <a:rPr lang="es-ES_tradnl" sz="1800" dirty="0"/>
              <a:t> al curso si no se va a realizar a la ECLAP, máximo </a:t>
            </a:r>
            <a:r>
              <a:rPr lang="es-ES_tradnl" sz="1800" b="1" dirty="0">
                <a:solidFill>
                  <a:srgbClr val="663300"/>
                </a:solidFill>
                <a:effectLst>
                  <a:outerShdw blurRad="38100" dist="38100" dir="2700000" algn="tl">
                    <a:srgbClr val="000000">
                      <a:alpha val="43137"/>
                    </a:srgbClr>
                  </a:outerShdw>
                </a:effectLst>
              </a:rPr>
              <a:t>5 días </a:t>
            </a:r>
            <a:r>
              <a:rPr lang="es-ES_tradnl" sz="1800" dirty="0"/>
              <a:t>antes del comienzo del curso.  Si no se comunica: penalización 2 años. </a:t>
            </a:r>
          </a:p>
          <a:p>
            <a:pPr marL="266700" indent="0">
              <a:buNone/>
            </a:pPr>
            <a:endParaRPr lang="es-ES_tradnl" sz="1800" dirty="0"/>
          </a:p>
        </p:txBody>
      </p:sp>
    </p:spTree>
    <p:extLst>
      <p:ext uri="{BB962C8B-B14F-4D97-AF65-F5344CB8AC3E}">
        <p14:creationId xmlns:p14="http://schemas.microsoft.com/office/powerpoint/2010/main" val="4110325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457200" y="274638"/>
            <a:ext cx="8229600" cy="725487"/>
          </a:xfrm>
        </p:spPr>
        <p:txBody>
          <a:bodyPr/>
          <a:lstStyle/>
          <a:p>
            <a:pPr eaLnBrk="1" hangingPunct="1"/>
            <a:r>
              <a:rPr lang="es-ES_tradnl" sz="2800" dirty="0">
                <a:solidFill>
                  <a:srgbClr val="663300"/>
                </a:solidFill>
                <a:latin typeface="Arial" pitchFamily="34" charset="0"/>
                <a:cs typeface="Arial" pitchFamily="34" charset="0"/>
              </a:rPr>
              <a:t>Normas de organización y desarrollo de la ECLAP</a:t>
            </a:r>
            <a:endParaRPr lang="es-ES" sz="2800" dirty="0">
              <a:solidFill>
                <a:srgbClr val="663300"/>
              </a:solidFill>
              <a:latin typeface="Arial" pitchFamily="34" charset="0"/>
              <a:cs typeface="Arial" pitchFamily="34" charset="0"/>
            </a:endParaRPr>
          </a:p>
        </p:txBody>
      </p:sp>
      <p:sp>
        <p:nvSpPr>
          <p:cNvPr id="13" name="2 Marcador de contenido"/>
          <p:cNvSpPr>
            <a:spLocks noGrp="1"/>
          </p:cNvSpPr>
          <p:nvPr>
            <p:ph idx="1"/>
          </p:nvPr>
        </p:nvSpPr>
        <p:spPr>
          <a:xfrm>
            <a:off x="457200" y="1570831"/>
            <a:ext cx="8229600" cy="4525963"/>
          </a:xfrm>
        </p:spPr>
        <p:txBody>
          <a:bodyPr/>
          <a:lstStyle/>
          <a:p>
            <a:pPr marL="0" indent="0" algn="just">
              <a:buNone/>
            </a:pPr>
            <a:r>
              <a:rPr lang="es-ES_tradnl" sz="2400" b="1" dirty="0"/>
              <a:t>REALIZACIÓN CURSO</a:t>
            </a:r>
          </a:p>
          <a:p>
            <a:pPr marL="0" indent="0" algn="just">
              <a:buNone/>
            </a:pPr>
            <a:endParaRPr lang="es-ES_tradnl" sz="2400" dirty="0"/>
          </a:p>
          <a:p>
            <a:pPr marL="895350" indent="-266700" algn="just"/>
            <a:r>
              <a:rPr lang="es-ES_tradnl" sz="1800" dirty="0"/>
              <a:t>Asistencia superior al 20% horas lectivas.</a:t>
            </a:r>
          </a:p>
          <a:p>
            <a:pPr marL="895350" indent="-266700" algn="just"/>
            <a:r>
              <a:rPr lang="es-ES_tradnl" sz="1800" dirty="0"/>
              <a:t>Los cursos tendrán un seguimiento y evaluación.</a:t>
            </a:r>
          </a:p>
          <a:p>
            <a:pPr marL="895350" indent="-266700" algn="just"/>
            <a:r>
              <a:rPr lang="es-ES_tradnl" sz="1800" dirty="0"/>
              <a:t>Encuesta de satisfacción.</a:t>
            </a:r>
          </a:p>
          <a:p>
            <a:pPr marL="895350" indent="-266700" algn="just"/>
            <a:r>
              <a:rPr lang="es-ES_tradnl" sz="1800" dirty="0"/>
              <a:t>Emisión del Certificado de formación electrónico: </a:t>
            </a:r>
            <a:r>
              <a:rPr lang="es-ES_tradnl" sz="1800" b="1" dirty="0">
                <a:solidFill>
                  <a:srgbClr val="663300"/>
                </a:solidFill>
                <a:effectLst>
                  <a:outerShdw blurRad="38100" dist="38100" dir="2700000" algn="tl">
                    <a:srgbClr val="000000">
                      <a:alpha val="43137"/>
                    </a:srgbClr>
                  </a:outerShdw>
                </a:effectLst>
              </a:rPr>
              <a:t>máximo 1 mes </a:t>
            </a:r>
            <a:r>
              <a:rPr lang="es-ES_tradnl" sz="1800" dirty="0"/>
              <a:t>tras finalizar el curso.</a:t>
            </a:r>
          </a:p>
          <a:p>
            <a:pPr marL="628650" indent="0" algn="just">
              <a:buNone/>
            </a:pPr>
            <a:endParaRPr lang="es-ES_tradnl" sz="1800" dirty="0"/>
          </a:p>
        </p:txBody>
      </p:sp>
    </p:spTree>
    <p:extLst>
      <p:ext uri="{BB962C8B-B14F-4D97-AF65-F5344CB8AC3E}">
        <p14:creationId xmlns:p14="http://schemas.microsoft.com/office/powerpoint/2010/main" val="349656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Marcador de contenido"/>
          <p:cNvSpPr>
            <a:spLocks noGrp="1"/>
          </p:cNvSpPr>
          <p:nvPr>
            <p:ph idx="1"/>
          </p:nvPr>
        </p:nvSpPr>
        <p:spPr>
          <a:xfrm>
            <a:off x="518899" y="2580873"/>
            <a:ext cx="8229600" cy="2543175"/>
          </a:xfrm>
        </p:spPr>
        <p:txBody>
          <a:bodyPr/>
          <a:lstStyle/>
          <a:p>
            <a:pPr algn="ctr" eaLnBrk="1" hangingPunct="1">
              <a:buFont typeface="Arial" charset="0"/>
              <a:buNone/>
            </a:pPr>
            <a:r>
              <a:rPr lang="es-ES" sz="4400" b="1" dirty="0">
                <a:solidFill>
                  <a:srgbClr val="663300"/>
                </a:solidFill>
              </a:rPr>
              <a:t>FORMACIÓN</a:t>
            </a:r>
          </a:p>
          <a:p>
            <a:pPr algn="ctr" eaLnBrk="1" hangingPunct="1">
              <a:buFont typeface="Arial" charset="0"/>
              <a:buNone/>
            </a:pPr>
            <a:endParaRPr lang="es-ES" sz="4400" b="1" dirty="0">
              <a:solidFill>
                <a:srgbClr val="663300"/>
              </a:solidFill>
            </a:endParaRPr>
          </a:p>
          <a:p>
            <a:pPr algn="ctr" eaLnBrk="1" hangingPunct="1">
              <a:buFont typeface="Arial" charset="0"/>
              <a:buNone/>
            </a:pPr>
            <a:r>
              <a:rPr lang="es-ES" sz="9600" b="1" dirty="0">
                <a:solidFill>
                  <a:srgbClr val="663300"/>
                </a:solidFill>
              </a:rPr>
              <a:t>GRACIAS</a:t>
            </a:r>
          </a:p>
        </p:txBody>
      </p:sp>
      <p:sp>
        <p:nvSpPr>
          <p:cNvPr id="9" name="8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0" name="9 Conector recto"/>
          <p:cNvCxnSpPr/>
          <p:nvPr/>
        </p:nvCxnSpPr>
        <p:spPr>
          <a:xfrm>
            <a:off x="1071587" y="6471584"/>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026" name="Picture 2" descr="JCYL">
            <a:extLst>
              <a:ext uri="{FF2B5EF4-FFF2-40B4-BE49-F238E27FC236}">
                <a16:creationId xmlns:a16="http://schemas.microsoft.com/office/drawing/2014/main" id="{B57BE988-D1A3-41CA-9FD4-37CAE4FCB6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3607" y="194790"/>
            <a:ext cx="2084387" cy="1308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TACYL">
            <a:extLst>
              <a:ext uri="{FF2B5EF4-FFF2-40B4-BE49-F238E27FC236}">
                <a16:creationId xmlns:a16="http://schemas.microsoft.com/office/drawing/2014/main" id="{5C902C19-AF51-41B5-8549-175C277276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88793"/>
            <a:ext cx="2249249" cy="1306205"/>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a:extLst>
              <a:ext uri="{FF2B5EF4-FFF2-40B4-BE49-F238E27FC236}">
                <a16:creationId xmlns:a16="http://schemas.microsoft.com/office/drawing/2014/main" id="{B061843C-43EF-4938-BC16-47858063F6BC}"/>
              </a:ext>
            </a:extLst>
          </p:cNvPr>
          <p:cNvSpPr txBox="1">
            <a:spLocks/>
          </p:cNvSpPr>
          <p:nvPr/>
        </p:nvSpPr>
        <p:spPr bwMode="auto">
          <a:xfrm>
            <a:off x="-35695" y="1774324"/>
            <a:ext cx="9144000" cy="735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es-ES" sz="1800" b="1" dirty="0">
                <a:solidFill>
                  <a:srgbClr val="663300"/>
                </a:solidFill>
              </a:rPr>
              <a:t>Jornadas Geotecnologías ITACyL</a:t>
            </a:r>
          </a:p>
          <a:p>
            <a:pPr algn="ctr">
              <a:buFont typeface="Arial" charset="0"/>
              <a:buNone/>
            </a:pPr>
            <a:r>
              <a:rPr lang="es-ES" sz="1800" b="1" dirty="0">
                <a:solidFill>
                  <a:srgbClr val="663300"/>
                </a:solidFill>
              </a:rPr>
              <a:t>2 Febrero de 2024</a:t>
            </a:r>
          </a:p>
        </p:txBody>
      </p:sp>
      <p:sp>
        <p:nvSpPr>
          <p:cNvPr id="12" name="2 Marcador de contenido">
            <a:extLst>
              <a:ext uri="{FF2B5EF4-FFF2-40B4-BE49-F238E27FC236}">
                <a16:creationId xmlns:a16="http://schemas.microsoft.com/office/drawing/2014/main" id="{36A4DE57-1A04-465A-B01A-E6808182F03E}"/>
              </a:ext>
            </a:extLst>
          </p:cNvPr>
          <p:cNvSpPr txBox="1">
            <a:spLocks/>
          </p:cNvSpPr>
          <p:nvPr/>
        </p:nvSpPr>
        <p:spPr bwMode="auto">
          <a:xfrm>
            <a:off x="3429024" y="6490324"/>
            <a:ext cx="9144000" cy="735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es-ES" sz="1400" dirty="0">
                <a:solidFill>
                  <a:srgbClr val="663300"/>
                </a:solidFill>
              </a:rPr>
              <a:t>Mariví Álvarez Arias</a:t>
            </a:r>
          </a:p>
        </p:txBody>
      </p:sp>
    </p:spTree>
    <p:extLst>
      <p:ext uri="{BB962C8B-B14F-4D97-AF65-F5344CB8AC3E}">
        <p14:creationId xmlns:p14="http://schemas.microsoft.com/office/powerpoint/2010/main" val="404160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0" y="260648"/>
            <a:ext cx="9144000" cy="725487"/>
          </a:xfrm>
        </p:spPr>
        <p:txBody>
          <a:bodyPr/>
          <a:lstStyle/>
          <a:p>
            <a:pPr eaLnBrk="1" hangingPunct="1"/>
            <a:r>
              <a:rPr lang="es-ES_tradnl" sz="2800" dirty="0">
                <a:solidFill>
                  <a:srgbClr val="663300"/>
                </a:solidFill>
                <a:latin typeface="Arial" pitchFamily="34" charset="0"/>
                <a:cs typeface="Arial" pitchFamily="34" charset="0"/>
              </a:rPr>
              <a:t>Histórico de Formación </a:t>
            </a:r>
            <a:endParaRPr lang="es-ES" sz="2800" dirty="0">
              <a:solidFill>
                <a:srgbClr val="663300"/>
              </a:solidFill>
              <a:latin typeface="Arial" pitchFamily="34" charset="0"/>
              <a:cs typeface="Arial" pitchFamily="34" charset="0"/>
            </a:endParaRPr>
          </a:p>
        </p:txBody>
      </p:sp>
      <p:graphicFrame>
        <p:nvGraphicFramePr>
          <p:cNvPr id="24" name="Tabla 23">
            <a:extLst>
              <a:ext uri="{FF2B5EF4-FFF2-40B4-BE49-F238E27FC236}">
                <a16:creationId xmlns:a16="http://schemas.microsoft.com/office/drawing/2014/main" id="{C76DCE16-91BA-4FFD-B7A1-56FAC91C072B}"/>
              </a:ext>
            </a:extLst>
          </p:cNvPr>
          <p:cNvGraphicFramePr>
            <a:graphicFrameLocks noGrp="1"/>
          </p:cNvGraphicFramePr>
          <p:nvPr>
            <p:extLst>
              <p:ext uri="{D42A27DB-BD31-4B8C-83A1-F6EECF244321}">
                <p14:modId xmlns:p14="http://schemas.microsoft.com/office/powerpoint/2010/main" val="3354930047"/>
              </p:ext>
            </p:extLst>
          </p:nvPr>
        </p:nvGraphicFramePr>
        <p:xfrm>
          <a:off x="928687" y="1849490"/>
          <a:ext cx="7286625" cy="3745370"/>
        </p:xfrm>
        <a:graphic>
          <a:graphicData uri="http://schemas.openxmlformats.org/drawingml/2006/table">
            <a:tbl>
              <a:tblPr/>
              <a:tblGrid>
                <a:gridCol w="410129">
                  <a:extLst>
                    <a:ext uri="{9D8B030D-6E8A-4147-A177-3AD203B41FA5}">
                      <a16:colId xmlns:a16="http://schemas.microsoft.com/office/drawing/2014/main" val="2369472747"/>
                    </a:ext>
                  </a:extLst>
                </a:gridCol>
                <a:gridCol w="4880535">
                  <a:extLst>
                    <a:ext uri="{9D8B030D-6E8A-4147-A177-3AD203B41FA5}">
                      <a16:colId xmlns:a16="http://schemas.microsoft.com/office/drawing/2014/main" val="907748792"/>
                    </a:ext>
                  </a:extLst>
                </a:gridCol>
                <a:gridCol w="970639">
                  <a:extLst>
                    <a:ext uri="{9D8B030D-6E8A-4147-A177-3AD203B41FA5}">
                      <a16:colId xmlns:a16="http://schemas.microsoft.com/office/drawing/2014/main" val="118638954"/>
                    </a:ext>
                  </a:extLst>
                </a:gridCol>
                <a:gridCol w="1025322">
                  <a:extLst>
                    <a:ext uri="{9D8B030D-6E8A-4147-A177-3AD203B41FA5}">
                      <a16:colId xmlns:a16="http://schemas.microsoft.com/office/drawing/2014/main" val="1961780699"/>
                    </a:ext>
                  </a:extLst>
                </a:gridCol>
              </a:tblGrid>
              <a:tr h="565492">
                <a:tc>
                  <a:txBody>
                    <a:bodyPr/>
                    <a:lstStyle/>
                    <a:p>
                      <a:pPr algn="ctr" fontAlgn="ctr"/>
                      <a:r>
                        <a:rPr lang="es-ES" sz="1200" b="1" i="0" u="none" strike="noStrike" dirty="0">
                          <a:solidFill>
                            <a:srgbClr val="F2F2F2"/>
                          </a:solidFill>
                          <a:effectLst/>
                          <a:latin typeface="Akrobat" panose="00000600000000000000" pitchFamily="2" charset="0"/>
                        </a:rPr>
                        <a:t>Año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3500"/>
                    </a:solidFill>
                  </a:tcPr>
                </a:tc>
                <a:tc>
                  <a:txBody>
                    <a:bodyPr/>
                    <a:lstStyle/>
                    <a:p>
                      <a:pPr algn="ctr" fontAlgn="ctr"/>
                      <a:r>
                        <a:rPr lang="es-ES" sz="1200" b="1" i="0" u="none" strike="noStrike">
                          <a:solidFill>
                            <a:srgbClr val="F2F2F2"/>
                          </a:solidFill>
                          <a:effectLst/>
                          <a:latin typeface="Akrobat" panose="00000600000000000000" pitchFamily="2" charset="0"/>
                        </a:rPr>
                        <a:t>Actividad formativa</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3500"/>
                    </a:solidFill>
                  </a:tcPr>
                </a:tc>
                <a:tc>
                  <a:txBody>
                    <a:bodyPr/>
                    <a:lstStyle/>
                    <a:p>
                      <a:pPr algn="ctr" fontAlgn="ctr"/>
                      <a:r>
                        <a:rPr lang="es-ES" sz="1200" b="1" i="0" u="none" strike="noStrike">
                          <a:solidFill>
                            <a:srgbClr val="F2F2F2"/>
                          </a:solidFill>
                          <a:effectLst/>
                          <a:latin typeface="Akrobat" panose="00000600000000000000" pitchFamily="2" charset="0"/>
                        </a:rPr>
                        <a:t>Temática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3500"/>
                    </a:solidFill>
                  </a:tcPr>
                </a:tc>
                <a:tc>
                  <a:txBody>
                    <a:bodyPr/>
                    <a:lstStyle/>
                    <a:p>
                      <a:pPr algn="ctr" fontAlgn="ctr"/>
                      <a:r>
                        <a:rPr lang="es-ES" sz="1200" b="1" i="0" u="none" strike="noStrike">
                          <a:solidFill>
                            <a:srgbClr val="F2F2F2"/>
                          </a:solidFill>
                          <a:effectLst/>
                          <a:latin typeface="Akrobat" panose="00000600000000000000" pitchFamily="2" charset="0"/>
                        </a:rPr>
                        <a:t>Destinatario</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3500"/>
                    </a:solidFill>
                  </a:tcPr>
                </a:tc>
                <a:extLst>
                  <a:ext uri="{0D108BD9-81ED-4DB2-BD59-A6C34878D82A}">
                    <a16:rowId xmlns:a16="http://schemas.microsoft.com/office/drawing/2014/main" val="2244104146"/>
                  </a:ext>
                </a:extLst>
              </a:tr>
              <a:tr h="250103">
                <a:tc>
                  <a:txBody>
                    <a:bodyPr/>
                    <a:lstStyle/>
                    <a:p>
                      <a:pPr algn="ctr" fontAlgn="ctr"/>
                      <a:r>
                        <a:rPr lang="es-ES" sz="1100" b="0" i="1" u="none" strike="noStrike" dirty="0">
                          <a:solidFill>
                            <a:srgbClr val="000000"/>
                          </a:solidFill>
                          <a:effectLst/>
                          <a:latin typeface="Calibri" panose="020F0502020204030204" pitchFamily="34" charset="0"/>
                        </a:rPr>
                        <a:t>1999</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4D5"/>
                    </a:solidFill>
                  </a:tcPr>
                </a:tc>
                <a:tc>
                  <a:txBody>
                    <a:bodyPr/>
                    <a:lstStyle/>
                    <a:p>
                      <a:pPr marL="180975" indent="0" algn="l" fontAlgn="ctr"/>
                      <a:r>
                        <a:rPr lang="es-ES" sz="1100" b="0" i="1" u="none" strike="noStrike" dirty="0">
                          <a:solidFill>
                            <a:srgbClr val="000000"/>
                          </a:solidFill>
                          <a:effectLst/>
                          <a:latin typeface="Calibri" panose="020F0502020204030204" pitchFamily="34" charset="0"/>
                        </a:rPr>
                        <a:t>Curso de </a:t>
                      </a:r>
                      <a:r>
                        <a:rPr lang="es-ES" sz="1100" b="0" i="1" u="none" strike="noStrike" dirty="0" err="1">
                          <a:solidFill>
                            <a:srgbClr val="000000"/>
                          </a:solidFill>
                          <a:effectLst/>
                          <a:latin typeface="Calibri" panose="020F0502020204030204" pitchFamily="34" charset="0"/>
                        </a:rPr>
                        <a:t>ArcView</a:t>
                      </a:r>
                      <a:r>
                        <a:rPr lang="es-ES" sz="1100" b="0" i="1" u="none" strike="noStrike" dirty="0">
                          <a:solidFill>
                            <a:srgbClr val="000000"/>
                          </a:solidFill>
                          <a:effectLst/>
                          <a:latin typeface="Calibri" panose="020F0502020204030204" pitchFamily="34" charset="0"/>
                        </a:rPr>
                        <a:t>_ Zamora</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4D5"/>
                    </a:solidFill>
                  </a:tcPr>
                </a:tc>
                <a:tc>
                  <a:txBody>
                    <a:bodyPr/>
                    <a:lstStyle/>
                    <a:p>
                      <a:pPr algn="ctr" fontAlgn="ctr"/>
                      <a:r>
                        <a:rPr lang="es-ES" sz="1100" b="0" i="1" u="none" strike="noStrike">
                          <a:solidFill>
                            <a:srgbClr val="808080"/>
                          </a:solidFill>
                          <a:effectLst/>
                          <a:latin typeface="Calibri" panose="020F0502020204030204" pitchFamily="34" charset="0"/>
                        </a:rPr>
                        <a:t>GIS</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4D5"/>
                    </a:solidFill>
                  </a:tcPr>
                </a:tc>
                <a:tc>
                  <a:txBody>
                    <a:bodyPr/>
                    <a:lstStyle/>
                    <a:p>
                      <a:pPr algn="ctr" fontAlgn="ctr"/>
                      <a:r>
                        <a:rPr lang="es-ES" sz="1100" b="0" i="0" u="none" strike="noStrike">
                          <a:solidFill>
                            <a:srgbClr val="000000"/>
                          </a:solidFill>
                          <a:effectLst/>
                          <a:latin typeface="Calibri" panose="020F0502020204030204" pitchFamily="34" charset="0"/>
                        </a:rPr>
                        <a:t>CAG</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4D5"/>
                    </a:solidFill>
                  </a:tcPr>
                </a:tc>
                <a:extLst>
                  <a:ext uri="{0D108BD9-81ED-4DB2-BD59-A6C34878D82A}">
                    <a16:rowId xmlns:a16="http://schemas.microsoft.com/office/drawing/2014/main" val="2786704683"/>
                  </a:ext>
                </a:extLst>
              </a:tr>
              <a:tr h="250103">
                <a:tc>
                  <a:txBody>
                    <a:bodyPr/>
                    <a:lstStyle/>
                    <a:p>
                      <a:pPr algn="ctr" fontAlgn="ctr"/>
                      <a:r>
                        <a:rPr lang="es-ES" sz="1100" b="0" i="1" u="none" strike="noStrike" dirty="0">
                          <a:solidFill>
                            <a:srgbClr val="000000"/>
                          </a:solidFill>
                          <a:effectLst/>
                          <a:latin typeface="Calibri" panose="020F0502020204030204" pitchFamily="34" charset="0"/>
                        </a:rPr>
                        <a:t>2000</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84D00"/>
                      </a:solidFill>
                      <a:prstDash val="solid"/>
                      <a:round/>
                      <a:headEnd type="none" w="med" len="med"/>
                      <a:tailEnd type="none" w="med" len="med"/>
                    </a:lnB>
                    <a:solidFill>
                      <a:srgbClr val="FFFFFF"/>
                    </a:solidFill>
                  </a:tcPr>
                </a:tc>
                <a:tc>
                  <a:txBody>
                    <a:bodyPr/>
                    <a:lstStyle/>
                    <a:p>
                      <a:pPr marL="180975" indent="0" algn="l" fontAlgn="ctr"/>
                      <a:r>
                        <a:rPr lang="es-ES" sz="1100" b="0" i="1" u="none" strike="noStrike" dirty="0">
                          <a:solidFill>
                            <a:srgbClr val="000000"/>
                          </a:solidFill>
                          <a:effectLst/>
                          <a:latin typeface="Calibri" panose="020F0502020204030204" pitchFamily="34" charset="0"/>
                        </a:rPr>
                        <a:t>Introducción a la Cartografía digital: </a:t>
                      </a:r>
                      <a:r>
                        <a:rPr lang="es-ES" sz="1100" b="0" i="1" u="none" strike="noStrike" dirty="0" err="1">
                          <a:solidFill>
                            <a:srgbClr val="000000"/>
                          </a:solidFill>
                          <a:effectLst/>
                          <a:latin typeface="Calibri" panose="020F0502020204030204" pitchFamily="34" charset="0"/>
                        </a:rPr>
                        <a:t>AutocadMap</a:t>
                      </a:r>
                      <a:endParaRPr lang="es-ES" sz="1100" b="0" i="1"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84D00"/>
                      </a:solidFill>
                      <a:prstDash val="solid"/>
                      <a:round/>
                      <a:headEnd type="none" w="med" len="med"/>
                      <a:tailEnd type="none" w="med" len="med"/>
                    </a:lnB>
                    <a:solidFill>
                      <a:srgbClr val="FFFFFF"/>
                    </a:solidFill>
                  </a:tcPr>
                </a:tc>
                <a:tc>
                  <a:txBody>
                    <a:bodyPr/>
                    <a:lstStyle/>
                    <a:p>
                      <a:pPr algn="ctr" fontAlgn="ctr"/>
                      <a:r>
                        <a:rPr lang="es-ES" sz="1100" b="0" i="1" u="none" strike="noStrike">
                          <a:solidFill>
                            <a:srgbClr val="808080"/>
                          </a:solidFill>
                          <a:effectLst/>
                          <a:latin typeface="Calibri" panose="020F0502020204030204" pitchFamily="34" charset="0"/>
                        </a:rPr>
                        <a:t>Cartografía</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84D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CAG</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84D00"/>
                      </a:solidFill>
                      <a:prstDash val="solid"/>
                      <a:round/>
                      <a:headEnd type="none" w="med" len="med"/>
                      <a:tailEnd type="none" w="med" len="med"/>
                    </a:lnB>
                    <a:solidFill>
                      <a:srgbClr val="FFFFFF"/>
                    </a:solidFill>
                  </a:tcPr>
                </a:tc>
                <a:extLst>
                  <a:ext uri="{0D108BD9-81ED-4DB2-BD59-A6C34878D82A}">
                    <a16:rowId xmlns:a16="http://schemas.microsoft.com/office/drawing/2014/main" val="1328224626"/>
                  </a:ext>
                </a:extLst>
              </a:tr>
              <a:tr h="238193">
                <a:tc rowSpan="3">
                  <a:txBody>
                    <a:bodyPr/>
                    <a:lstStyle/>
                    <a:p>
                      <a:pPr algn="ctr" fontAlgn="ctr"/>
                      <a:r>
                        <a:rPr lang="es-ES" sz="1100" b="0" i="1" u="none" strike="noStrike" dirty="0">
                          <a:solidFill>
                            <a:srgbClr val="000000"/>
                          </a:solidFill>
                          <a:effectLst/>
                          <a:latin typeface="Calibri" panose="020F0502020204030204" pitchFamily="34" charset="0"/>
                        </a:rPr>
                        <a:t>2001</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12700" cap="flat" cmpd="sng" algn="ctr">
                      <a:solidFill>
                        <a:srgbClr val="684D00"/>
                      </a:solidFill>
                      <a:prstDash val="solid"/>
                      <a:round/>
                      <a:headEnd type="none" w="med" len="med"/>
                      <a:tailEnd type="none" w="med" len="med"/>
                    </a:lnT>
                    <a:lnB w="12700" cap="flat" cmpd="sng" algn="ctr">
                      <a:solidFill>
                        <a:srgbClr val="684D00"/>
                      </a:solidFill>
                      <a:prstDash val="solid"/>
                      <a:round/>
                      <a:headEnd type="none" w="med" len="med"/>
                      <a:tailEnd type="none" w="med" len="med"/>
                    </a:lnB>
                    <a:solidFill>
                      <a:srgbClr val="FFF4D5"/>
                    </a:solidFill>
                  </a:tcPr>
                </a:tc>
                <a:tc>
                  <a:txBody>
                    <a:bodyPr/>
                    <a:lstStyle/>
                    <a:p>
                      <a:pPr marL="180975" indent="0" algn="l" fontAlgn="ctr"/>
                      <a:r>
                        <a:rPr lang="es-ES" sz="1100" b="0" i="1" u="none" strike="noStrike" dirty="0">
                          <a:solidFill>
                            <a:srgbClr val="000000"/>
                          </a:solidFill>
                          <a:effectLst/>
                          <a:latin typeface="Calibri" panose="020F0502020204030204" pitchFamily="34" charset="0"/>
                        </a:rPr>
                        <a:t>Introducción a la Cartografía digital </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12700" cap="flat" cmpd="sng" algn="ctr">
                      <a:solidFill>
                        <a:srgbClr val="684D00"/>
                      </a:solidFill>
                      <a:prstDash val="solid"/>
                      <a:round/>
                      <a:headEnd type="none" w="med" len="med"/>
                      <a:tailEnd type="none" w="med" len="med"/>
                    </a:lnT>
                    <a:lnB w="6350" cap="flat" cmpd="sng" algn="ctr">
                      <a:solidFill>
                        <a:srgbClr val="684D00"/>
                      </a:solidFill>
                      <a:prstDash val="dot"/>
                      <a:round/>
                      <a:headEnd type="none" w="med" len="med"/>
                      <a:tailEnd type="none" w="med" len="med"/>
                    </a:lnB>
                    <a:solidFill>
                      <a:srgbClr val="FFF4D5"/>
                    </a:solidFill>
                  </a:tcPr>
                </a:tc>
                <a:tc>
                  <a:txBody>
                    <a:bodyPr/>
                    <a:lstStyle/>
                    <a:p>
                      <a:pPr algn="ctr" fontAlgn="ctr"/>
                      <a:r>
                        <a:rPr lang="es-ES" sz="1100" b="0" i="1" u="none" strike="noStrike">
                          <a:solidFill>
                            <a:srgbClr val="808080"/>
                          </a:solidFill>
                          <a:effectLst/>
                          <a:latin typeface="Calibri" panose="020F0502020204030204" pitchFamily="34" charset="0"/>
                        </a:rPr>
                        <a:t>Cartografía</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12700" cap="flat" cmpd="sng" algn="ctr">
                      <a:solidFill>
                        <a:srgbClr val="684D00"/>
                      </a:solidFill>
                      <a:prstDash val="solid"/>
                      <a:round/>
                      <a:headEnd type="none" w="med" len="med"/>
                      <a:tailEnd type="none" w="med" len="med"/>
                    </a:lnT>
                    <a:lnB>
                      <a:noFill/>
                    </a:lnB>
                    <a:solidFill>
                      <a:srgbClr val="FFF4D5"/>
                    </a:solidFill>
                  </a:tcPr>
                </a:tc>
                <a:tc>
                  <a:txBody>
                    <a:bodyPr/>
                    <a:lstStyle/>
                    <a:p>
                      <a:pPr algn="ctr" fontAlgn="ctr"/>
                      <a:r>
                        <a:rPr lang="es-ES" sz="1100" b="0" i="0" u="none" strike="noStrike">
                          <a:solidFill>
                            <a:srgbClr val="000000"/>
                          </a:solidFill>
                          <a:effectLst/>
                          <a:latin typeface="Calibri" panose="020F0502020204030204" pitchFamily="34" charset="0"/>
                        </a:rPr>
                        <a:t>CAG</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84D00"/>
                      </a:solidFill>
                      <a:prstDash val="solid"/>
                      <a:round/>
                      <a:headEnd type="none" w="med" len="med"/>
                      <a:tailEnd type="none" w="med" len="med"/>
                    </a:lnT>
                    <a:lnB w="6350" cap="flat" cmpd="sng" algn="ctr">
                      <a:solidFill>
                        <a:srgbClr val="A6A6A6"/>
                      </a:solidFill>
                      <a:prstDash val="dot"/>
                      <a:round/>
                      <a:headEnd type="none" w="med" len="med"/>
                      <a:tailEnd type="none" w="med" len="med"/>
                    </a:lnB>
                    <a:solidFill>
                      <a:srgbClr val="FFF4D5"/>
                    </a:solidFill>
                  </a:tcPr>
                </a:tc>
                <a:extLst>
                  <a:ext uri="{0D108BD9-81ED-4DB2-BD59-A6C34878D82A}">
                    <a16:rowId xmlns:a16="http://schemas.microsoft.com/office/drawing/2014/main" val="3065105803"/>
                  </a:ext>
                </a:extLst>
              </a:tr>
              <a:tr h="238193">
                <a:tc vMerge="1">
                  <a:txBody>
                    <a:bodyPr/>
                    <a:lstStyle/>
                    <a:p>
                      <a:endParaRPr lang="es-ES"/>
                    </a:p>
                  </a:txBody>
                  <a:tcPr/>
                </a:tc>
                <a:tc>
                  <a:txBody>
                    <a:bodyPr/>
                    <a:lstStyle/>
                    <a:p>
                      <a:pPr marL="180975" indent="0" algn="l" fontAlgn="ctr">
                        <a:tabLst>
                          <a:tab pos="180975" algn="l"/>
                        </a:tabLst>
                      </a:pPr>
                      <a:r>
                        <a:rPr lang="es-ES" sz="1100" b="0" i="1" u="none" strike="noStrike" dirty="0">
                          <a:solidFill>
                            <a:srgbClr val="000000"/>
                          </a:solidFill>
                          <a:effectLst/>
                          <a:latin typeface="Calibri" panose="020F0502020204030204" pitchFamily="34" charset="0"/>
                        </a:rPr>
                        <a:t>Introducción a la Cartografía digital para estudios de Impacto Ambiental</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684D00"/>
                      </a:solidFill>
                      <a:prstDash val="dot"/>
                      <a:round/>
                      <a:headEnd type="none" w="med" len="med"/>
                      <a:tailEnd type="none" w="med" len="med"/>
                    </a:lnT>
                    <a:lnB w="6350" cap="flat" cmpd="sng" algn="ctr">
                      <a:solidFill>
                        <a:srgbClr val="684D00"/>
                      </a:solidFill>
                      <a:prstDash val="dot"/>
                      <a:round/>
                      <a:headEnd type="none" w="med" len="med"/>
                      <a:tailEnd type="none" w="med" len="med"/>
                    </a:lnB>
                    <a:solidFill>
                      <a:srgbClr val="FFFFFF"/>
                    </a:solidFill>
                  </a:tcPr>
                </a:tc>
                <a:tc>
                  <a:txBody>
                    <a:bodyPr/>
                    <a:lstStyle/>
                    <a:p>
                      <a:pPr algn="ctr" fontAlgn="ctr"/>
                      <a:r>
                        <a:rPr lang="es-ES" sz="1100" b="0" i="1" u="none" strike="noStrike">
                          <a:solidFill>
                            <a:srgbClr val="808080"/>
                          </a:solidFill>
                          <a:effectLst/>
                          <a:latin typeface="Calibri" panose="020F0502020204030204" pitchFamily="34" charset="0"/>
                        </a:rPr>
                        <a:t>Cartografía</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a:noFill/>
                    </a:lnT>
                    <a:lnB>
                      <a:noFill/>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CAG</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extLst>
                  <a:ext uri="{0D108BD9-81ED-4DB2-BD59-A6C34878D82A}">
                    <a16:rowId xmlns:a16="http://schemas.microsoft.com/office/drawing/2014/main" val="2627425022"/>
                  </a:ext>
                </a:extLst>
              </a:tr>
              <a:tr h="250103">
                <a:tc vMerge="1">
                  <a:txBody>
                    <a:bodyPr/>
                    <a:lstStyle/>
                    <a:p>
                      <a:endParaRPr lang="es-ES"/>
                    </a:p>
                  </a:txBody>
                  <a:tcPr/>
                </a:tc>
                <a:tc>
                  <a:txBody>
                    <a:bodyPr/>
                    <a:lstStyle/>
                    <a:p>
                      <a:pPr marL="180975" indent="0" algn="l" fontAlgn="ctr"/>
                      <a:r>
                        <a:rPr lang="es-ES" sz="1100" b="0" i="1" u="none" strike="noStrike" dirty="0">
                          <a:solidFill>
                            <a:srgbClr val="000000"/>
                          </a:solidFill>
                          <a:effectLst/>
                          <a:latin typeface="Calibri" panose="020F0502020204030204" pitchFamily="34" charset="0"/>
                        </a:rPr>
                        <a:t>Programas informáticos para la Ingeniería Rural</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684D00"/>
                      </a:solidFill>
                      <a:prstDash val="dot"/>
                      <a:round/>
                      <a:headEnd type="none" w="med" len="med"/>
                      <a:tailEnd type="none" w="med" len="med"/>
                    </a:lnT>
                    <a:lnB w="12700" cap="flat" cmpd="sng" algn="ctr">
                      <a:solidFill>
                        <a:srgbClr val="684D00"/>
                      </a:solidFill>
                      <a:prstDash val="solid"/>
                      <a:round/>
                      <a:headEnd type="none" w="med" len="med"/>
                      <a:tailEnd type="none" w="med" len="med"/>
                    </a:lnB>
                    <a:solidFill>
                      <a:srgbClr val="FFF4D5"/>
                    </a:solidFill>
                  </a:tcPr>
                </a:tc>
                <a:tc>
                  <a:txBody>
                    <a:bodyPr/>
                    <a:lstStyle/>
                    <a:p>
                      <a:pPr algn="ctr" fontAlgn="ctr"/>
                      <a:r>
                        <a:rPr lang="es-ES" sz="1100" b="0" i="1" u="none" strike="noStrike">
                          <a:solidFill>
                            <a:srgbClr val="808080"/>
                          </a:solidFill>
                          <a:effectLst/>
                          <a:latin typeface="Calibri" panose="020F0502020204030204" pitchFamily="34" charset="0"/>
                        </a:rPr>
                        <a:t>Cartografía</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a:noFill/>
                    </a:lnT>
                    <a:lnB w="12700" cap="flat" cmpd="sng" algn="ctr">
                      <a:solidFill>
                        <a:srgbClr val="684D00"/>
                      </a:solidFill>
                      <a:prstDash val="solid"/>
                      <a:round/>
                      <a:headEnd type="none" w="med" len="med"/>
                      <a:tailEnd type="none" w="med" len="med"/>
                    </a:lnB>
                    <a:solidFill>
                      <a:srgbClr val="FFF4D5"/>
                    </a:solidFill>
                  </a:tcPr>
                </a:tc>
                <a:tc>
                  <a:txBody>
                    <a:bodyPr/>
                    <a:lstStyle/>
                    <a:p>
                      <a:pPr algn="ctr" fontAlgn="ctr"/>
                      <a:r>
                        <a:rPr lang="es-ES" sz="1100" b="0" i="0" u="none" strike="noStrike">
                          <a:solidFill>
                            <a:srgbClr val="000000"/>
                          </a:solidFill>
                          <a:effectLst/>
                          <a:latin typeface="Calibri" panose="020F0502020204030204" pitchFamily="34" charset="0"/>
                        </a:rPr>
                        <a:t>CAG</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84D00"/>
                      </a:solidFill>
                      <a:prstDash val="solid"/>
                      <a:round/>
                      <a:headEnd type="none" w="med" len="med"/>
                      <a:tailEnd type="none" w="med" len="med"/>
                    </a:lnB>
                    <a:solidFill>
                      <a:srgbClr val="FFF4D5"/>
                    </a:solidFill>
                  </a:tcPr>
                </a:tc>
                <a:extLst>
                  <a:ext uri="{0D108BD9-81ED-4DB2-BD59-A6C34878D82A}">
                    <a16:rowId xmlns:a16="http://schemas.microsoft.com/office/drawing/2014/main" val="1965929479"/>
                  </a:ext>
                </a:extLst>
              </a:tr>
              <a:tr h="404928">
                <a:tc rowSpan="5">
                  <a:txBody>
                    <a:bodyPr/>
                    <a:lstStyle/>
                    <a:p>
                      <a:pPr algn="ctr" fontAlgn="ctr"/>
                      <a:r>
                        <a:rPr lang="es-ES" sz="1100" b="0" i="1" u="none" strike="noStrike" dirty="0">
                          <a:solidFill>
                            <a:srgbClr val="000000"/>
                          </a:solidFill>
                          <a:effectLst/>
                          <a:latin typeface="Calibri" panose="020F0502020204030204" pitchFamily="34" charset="0"/>
                        </a:rPr>
                        <a:t>2002</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12700" cap="flat" cmpd="sng" algn="ctr">
                      <a:solidFill>
                        <a:srgbClr val="684D00"/>
                      </a:solidFill>
                      <a:prstDash val="solid"/>
                      <a:round/>
                      <a:headEnd type="none" w="med" len="med"/>
                      <a:tailEnd type="none" w="med" len="med"/>
                    </a:lnT>
                    <a:lnB w="12700" cap="flat" cmpd="sng" algn="ctr">
                      <a:solidFill>
                        <a:srgbClr val="684D00"/>
                      </a:solidFill>
                      <a:prstDash val="solid"/>
                      <a:round/>
                      <a:headEnd type="none" w="med" len="med"/>
                      <a:tailEnd type="none" w="med" len="med"/>
                    </a:lnB>
                    <a:solidFill>
                      <a:srgbClr val="FFFFFF"/>
                    </a:solidFill>
                  </a:tcPr>
                </a:tc>
                <a:tc>
                  <a:txBody>
                    <a:bodyPr/>
                    <a:lstStyle/>
                    <a:p>
                      <a:pPr marL="180975" indent="0" algn="l" fontAlgn="ctr"/>
                      <a:r>
                        <a:rPr lang="es-ES" sz="1100" b="0" i="1" u="none" strike="noStrike" dirty="0">
                          <a:solidFill>
                            <a:srgbClr val="000000"/>
                          </a:solidFill>
                          <a:effectLst/>
                          <a:latin typeface="Calibri" panose="020F0502020204030204" pitchFamily="34" charset="0"/>
                        </a:rPr>
                        <a:t>Curso </a:t>
                      </a:r>
                      <a:r>
                        <a:rPr lang="es-ES" sz="1100" b="0" i="1" u="none" strike="noStrike" dirty="0" err="1">
                          <a:solidFill>
                            <a:srgbClr val="000000"/>
                          </a:solidFill>
                          <a:effectLst/>
                          <a:latin typeface="Calibri" panose="020F0502020204030204" pitchFamily="34" charset="0"/>
                        </a:rPr>
                        <a:t>Dinaconcen</a:t>
                      </a:r>
                      <a:r>
                        <a:rPr lang="es-ES" sz="1100" b="0" i="1" u="none" strike="noStrike" dirty="0">
                          <a:solidFill>
                            <a:srgbClr val="000000"/>
                          </a:solidFill>
                          <a:effectLst/>
                          <a:latin typeface="Calibri" panose="020F0502020204030204" pitchFamily="34" charset="0"/>
                        </a:rPr>
                        <a:t> 2000 León</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12700" cap="flat" cmpd="sng" algn="ctr">
                      <a:solidFill>
                        <a:srgbClr val="684D00"/>
                      </a:solidFill>
                      <a:prstDash val="solid"/>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es-ES" sz="1000" b="0" i="1" u="none" strike="noStrike">
                          <a:solidFill>
                            <a:srgbClr val="808080"/>
                          </a:solidFill>
                          <a:effectLst/>
                          <a:latin typeface="Calibri" panose="020F0502020204030204" pitchFamily="34" charset="0"/>
                        </a:rPr>
                        <a:t>Concentración </a:t>
                      </a:r>
                      <a:br>
                        <a:rPr lang="es-ES" sz="1000" b="0" i="1" u="none" strike="noStrike">
                          <a:solidFill>
                            <a:srgbClr val="808080"/>
                          </a:solidFill>
                          <a:effectLst/>
                          <a:latin typeface="Calibri" panose="020F0502020204030204" pitchFamily="34" charset="0"/>
                        </a:rPr>
                      </a:br>
                      <a:r>
                        <a:rPr lang="es-ES" sz="1000" b="0" i="1" u="none" strike="noStrike">
                          <a:solidFill>
                            <a:srgbClr val="808080"/>
                          </a:solidFill>
                          <a:effectLst/>
                          <a:latin typeface="Calibri" panose="020F0502020204030204" pitchFamily="34" charset="0"/>
                        </a:rPr>
                        <a:t>Parcelaria</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12700" cap="flat" cmpd="sng" algn="ctr">
                      <a:solidFill>
                        <a:srgbClr val="684D00"/>
                      </a:solidFill>
                      <a:prstDash val="solid"/>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CAG</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12700" cap="flat" cmpd="sng" algn="ctr">
                      <a:solidFill>
                        <a:srgbClr val="684D00"/>
                      </a:solidFill>
                      <a:prstDash val="solid"/>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extLst>
                  <a:ext uri="{0D108BD9-81ED-4DB2-BD59-A6C34878D82A}">
                    <a16:rowId xmlns:a16="http://schemas.microsoft.com/office/drawing/2014/main" val="664308832"/>
                  </a:ext>
                </a:extLst>
              </a:tr>
              <a:tr h="404928">
                <a:tc vMerge="1">
                  <a:txBody>
                    <a:bodyPr/>
                    <a:lstStyle/>
                    <a:p>
                      <a:endParaRPr lang="es-ES"/>
                    </a:p>
                  </a:txBody>
                  <a:tcPr/>
                </a:tc>
                <a:tc>
                  <a:txBody>
                    <a:bodyPr/>
                    <a:lstStyle/>
                    <a:p>
                      <a:pPr marL="180975" indent="0" algn="l" fontAlgn="ctr"/>
                      <a:r>
                        <a:rPr lang="es-ES" sz="1100" b="0" i="1" u="none" strike="noStrike" dirty="0">
                          <a:solidFill>
                            <a:srgbClr val="000000"/>
                          </a:solidFill>
                          <a:effectLst/>
                          <a:latin typeface="Calibri" panose="020F0502020204030204" pitchFamily="34" charset="0"/>
                        </a:rPr>
                        <a:t>Curso </a:t>
                      </a:r>
                      <a:r>
                        <a:rPr lang="es-ES" sz="1100" b="0" i="1" u="none" strike="noStrike" dirty="0" err="1">
                          <a:solidFill>
                            <a:srgbClr val="000000"/>
                          </a:solidFill>
                          <a:effectLst/>
                          <a:latin typeface="Calibri" panose="020F0502020204030204" pitchFamily="34" charset="0"/>
                        </a:rPr>
                        <a:t>Dinaconcen</a:t>
                      </a:r>
                      <a:r>
                        <a:rPr lang="es-ES" sz="1100" b="0" i="1" u="none" strike="noStrike" dirty="0">
                          <a:solidFill>
                            <a:srgbClr val="000000"/>
                          </a:solidFill>
                          <a:effectLst/>
                          <a:latin typeface="Calibri" panose="020F0502020204030204" pitchFamily="34" charset="0"/>
                        </a:rPr>
                        <a:t> 2000 Zamora</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4D5"/>
                    </a:solidFill>
                  </a:tcPr>
                </a:tc>
                <a:tc>
                  <a:txBody>
                    <a:bodyPr/>
                    <a:lstStyle/>
                    <a:p>
                      <a:pPr algn="ctr" fontAlgn="ctr"/>
                      <a:r>
                        <a:rPr lang="es-ES" sz="1000" b="0" i="1" u="none" strike="noStrike">
                          <a:solidFill>
                            <a:srgbClr val="808080"/>
                          </a:solidFill>
                          <a:effectLst/>
                          <a:latin typeface="Calibri" panose="020F0502020204030204" pitchFamily="34" charset="0"/>
                        </a:rPr>
                        <a:t>Concentración </a:t>
                      </a:r>
                      <a:br>
                        <a:rPr lang="es-ES" sz="1000" b="0" i="1" u="none" strike="noStrike">
                          <a:solidFill>
                            <a:srgbClr val="808080"/>
                          </a:solidFill>
                          <a:effectLst/>
                          <a:latin typeface="Calibri" panose="020F0502020204030204" pitchFamily="34" charset="0"/>
                        </a:rPr>
                      </a:br>
                      <a:r>
                        <a:rPr lang="es-ES" sz="1000" b="0" i="1" u="none" strike="noStrike">
                          <a:solidFill>
                            <a:srgbClr val="808080"/>
                          </a:solidFill>
                          <a:effectLst/>
                          <a:latin typeface="Calibri" panose="020F0502020204030204" pitchFamily="34" charset="0"/>
                        </a:rPr>
                        <a:t>Parcelaria</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4D5"/>
                    </a:solidFill>
                  </a:tcPr>
                </a:tc>
                <a:tc>
                  <a:txBody>
                    <a:bodyPr/>
                    <a:lstStyle/>
                    <a:p>
                      <a:pPr algn="ctr" fontAlgn="ctr"/>
                      <a:r>
                        <a:rPr lang="es-ES" sz="1100" b="0" i="0" u="none" strike="noStrike">
                          <a:solidFill>
                            <a:srgbClr val="000000"/>
                          </a:solidFill>
                          <a:effectLst/>
                          <a:latin typeface="Calibri" panose="020F0502020204030204" pitchFamily="34" charset="0"/>
                        </a:rPr>
                        <a:t>CAG</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4D5"/>
                    </a:solidFill>
                  </a:tcPr>
                </a:tc>
                <a:extLst>
                  <a:ext uri="{0D108BD9-81ED-4DB2-BD59-A6C34878D82A}">
                    <a16:rowId xmlns:a16="http://schemas.microsoft.com/office/drawing/2014/main" val="2340028162"/>
                  </a:ext>
                </a:extLst>
              </a:tr>
              <a:tr h="404928">
                <a:tc vMerge="1">
                  <a:txBody>
                    <a:bodyPr/>
                    <a:lstStyle/>
                    <a:p>
                      <a:endParaRPr lang="es-ES"/>
                    </a:p>
                  </a:txBody>
                  <a:tcPr/>
                </a:tc>
                <a:tc>
                  <a:txBody>
                    <a:bodyPr/>
                    <a:lstStyle/>
                    <a:p>
                      <a:pPr marL="180975" indent="0" algn="l" fontAlgn="ctr"/>
                      <a:r>
                        <a:rPr lang="es-ES" sz="1100" b="0" i="1" u="none" strike="noStrike" dirty="0">
                          <a:solidFill>
                            <a:srgbClr val="000000"/>
                          </a:solidFill>
                          <a:effectLst/>
                          <a:latin typeface="Calibri" panose="020F0502020204030204" pitchFamily="34" charset="0"/>
                        </a:rPr>
                        <a:t>Curso integral CONCEN2000</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es-ES" sz="1000" b="0" i="1" u="none" strike="noStrike">
                          <a:solidFill>
                            <a:srgbClr val="808080"/>
                          </a:solidFill>
                          <a:effectLst/>
                          <a:latin typeface="Calibri" panose="020F0502020204030204" pitchFamily="34" charset="0"/>
                        </a:rPr>
                        <a:t>Concentración </a:t>
                      </a:r>
                      <a:br>
                        <a:rPr lang="es-ES" sz="1000" b="0" i="1" u="none" strike="noStrike">
                          <a:solidFill>
                            <a:srgbClr val="808080"/>
                          </a:solidFill>
                          <a:effectLst/>
                          <a:latin typeface="Calibri" panose="020F0502020204030204" pitchFamily="34" charset="0"/>
                        </a:rPr>
                      </a:br>
                      <a:r>
                        <a:rPr lang="es-ES" sz="1000" b="0" i="1" u="none" strike="noStrike">
                          <a:solidFill>
                            <a:srgbClr val="808080"/>
                          </a:solidFill>
                          <a:effectLst/>
                          <a:latin typeface="Calibri" panose="020F0502020204030204" pitchFamily="34" charset="0"/>
                        </a:rPr>
                        <a:t>Parcelaria</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CAG</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extLst>
                  <a:ext uri="{0D108BD9-81ED-4DB2-BD59-A6C34878D82A}">
                    <a16:rowId xmlns:a16="http://schemas.microsoft.com/office/drawing/2014/main" val="2047925563"/>
                  </a:ext>
                </a:extLst>
              </a:tr>
              <a:tr h="238193">
                <a:tc vMerge="1">
                  <a:txBody>
                    <a:bodyPr/>
                    <a:lstStyle/>
                    <a:p>
                      <a:endParaRPr lang="es-ES"/>
                    </a:p>
                  </a:txBody>
                  <a:tcPr/>
                </a:tc>
                <a:tc>
                  <a:txBody>
                    <a:bodyPr/>
                    <a:lstStyle/>
                    <a:p>
                      <a:pPr marL="180975" indent="0" algn="l" fontAlgn="ctr"/>
                      <a:r>
                        <a:rPr lang="es-ES" sz="1100" b="0" i="1" u="none" strike="noStrike" dirty="0">
                          <a:solidFill>
                            <a:srgbClr val="000000"/>
                          </a:solidFill>
                          <a:effectLst/>
                          <a:latin typeface="Calibri" panose="020F0502020204030204" pitchFamily="34" charset="0"/>
                        </a:rPr>
                        <a:t>Nuevas tecnologías para la realización de los controles sobre el terreno (1ªEd)</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4D5"/>
                    </a:solidFill>
                  </a:tcPr>
                </a:tc>
                <a:tc>
                  <a:txBody>
                    <a:bodyPr/>
                    <a:lstStyle/>
                    <a:p>
                      <a:pPr algn="ctr" fontAlgn="ctr"/>
                      <a:r>
                        <a:rPr lang="es-ES" sz="1100" b="0" i="1" u="none" strike="noStrike">
                          <a:solidFill>
                            <a:srgbClr val="808080"/>
                          </a:solidFill>
                          <a:effectLst/>
                          <a:latin typeface="Calibri" panose="020F0502020204030204" pitchFamily="34" charset="0"/>
                        </a:rPr>
                        <a:t>GPS</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4D5"/>
                    </a:solidFill>
                  </a:tcPr>
                </a:tc>
                <a:tc>
                  <a:txBody>
                    <a:bodyPr/>
                    <a:lstStyle/>
                    <a:p>
                      <a:pPr algn="ctr" fontAlgn="ctr"/>
                      <a:r>
                        <a:rPr lang="es-ES" sz="1100" b="0" i="0" u="none" strike="noStrike">
                          <a:solidFill>
                            <a:srgbClr val="000000"/>
                          </a:solidFill>
                          <a:effectLst/>
                          <a:latin typeface="Calibri" panose="020F0502020204030204" pitchFamily="34" charset="0"/>
                        </a:rPr>
                        <a:t>CAG</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4D5"/>
                    </a:solidFill>
                  </a:tcPr>
                </a:tc>
                <a:extLst>
                  <a:ext uri="{0D108BD9-81ED-4DB2-BD59-A6C34878D82A}">
                    <a16:rowId xmlns:a16="http://schemas.microsoft.com/office/drawing/2014/main" val="2645533527"/>
                  </a:ext>
                </a:extLst>
              </a:tr>
              <a:tr h="250103">
                <a:tc vMerge="1">
                  <a:txBody>
                    <a:bodyPr/>
                    <a:lstStyle/>
                    <a:p>
                      <a:endParaRPr lang="es-ES"/>
                    </a:p>
                  </a:txBody>
                  <a:tcPr/>
                </a:tc>
                <a:tc>
                  <a:txBody>
                    <a:bodyPr/>
                    <a:lstStyle/>
                    <a:p>
                      <a:pPr marL="180975" indent="0" algn="l" fontAlgn="ctr"/>
                      <a:r>
                        <a:rPr lang="es-ES" sz="1100" b="0" i="1" u="none" strike="noStrike" dirty="0">
                          <a:solidFill>
                            <a:srgbClr val="000000"/>
                          </a:solidFill>
                          <a:effectLst/>
                          <a:latin typeface="Calibri" panose="020F0502020204030204" pitchFamily="34" charset="0"/>
                        </a:rPr>
                        <a:t>Nuevas tecnologías para la realización de los controles sobre el terreno (1ªEd)</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84D00"/>
                      </a:solidFill>
                      <a:prstDash val="solid"/>
                      <a:round/>
                      <a:headEnd type="none" w="med" len="med"/>
                      <a:tailEnd type="none" w="med" len="med"/>
                    </a:lnB>
                    <a:solidFill>
                      <a:srgbClr val="FFFFFF"/>
                    </a:solidFill>
                  </a:tcPr>
                </a:tc>
                <a:tc>
                  <a:txBody>
                    <a:bodyPr/>
                    <a:lstStyle/>
                    <a:p>
                      <a:pPr algn="ctr" fontAlgn="ctr"/>
                      <a:r>
                        <a:rPr lang="es-ES" sz="1100" b="0" i="1" u="none" strike="noStrike">
                          <a:solidFill>
                            <a:srgbClr val="808080"/>
                          </a:solidFill>
                          <a:effectLst/>
                          <a:latin typeface="Calibri" panose="020F0502020204030204" pitchFamily="34" charset="0"/>
                        </a:rPr>
                        <a:t>GPS</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84D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CAG</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84D00"/>
                      </a:solidFill>
                      <a:prstDash val="solid"/>
                      <a:round/>
                      <a:headEnd type="none" w="med" len="med"/>
                      <a:tailEnd type="none" w="med" len="med"/>
                    </a:lnB>
                    <a:solidFill>
                      <a:srgbClr val="FFFFFF"/>
                    </a:solidFill>
                  </a:tcPr>
                </a:tc>
                <a:extLst>
                  <a:ext uri="{0D108BD9-81ED-4DB2-BD59-A6C34878D82A}">
                    <a16:rowId xmlns:a16="http://schemas.microsoft.com/office/drawing/2014/main" val="1924708455"/>
                  </a:ext>
                </a:extLst>
              </a:tr>
              <a:tr h="250103">
                <a:tc>
                  <a:txBody>
                    <a:bodyPr/>
                    <a:lstStyle/>
                    <a:p>
                      <a:pPr algn="ctr" fontAlgn="ctr"/>
                      <a:r>
                        <a:rPr lang="es-ES" sz="1100" b="0" i="1" u="none" strike="noStrike" dirty="0">
                          <a:solidFill>
                            <a:srgbClr val="000000"/>
                          </a:solidFill>
                          <a:effectLst/>
                          <a:latin typeface="Calibri" panose="020F0502020204030204" pitchFamily="34" charset="0"/>
                        </a:rPr>
                        <a:t>2003</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12700" cap="flat" cmpd="sng" algn="ctr">
                      <a:solidFill>
                        <a:srgbClr val="684D00"/>
                      </a:solidFill>
                      <a:prstDash val="solid"/>
                      <a:round/>
                      <a:headEnd type="none" w="med" len="med"/>
                      <a:tailEnd type="none" w="med" len="med"/>
                    </a:lnT>
                    <a:lnB w="12700" cap="flat" cmpd="sng" algn="ctr">
                      <a:solidFill>
                        <a:srgbClr val="684D00"/>
                      </a:solidFill>
                      <a:prstDash val="solid"/>
                      <a:round/>
                      <a:headEnd type="none" w="med" len="med"/>
                      <a:tailEnd type="none" w="med" len="med"/>
                    </a:lnB>
                    <a:solidFill>
                      <a:srgbClr val="FFF4D5"/>
                    </a:solidFill>
                  </a:tcPr>
                </a:tc>
                <a:tc>
                  <a:txBody>
                    <a:bodyPr/>
                    <a:lstStyle/>
                    <a:p>
                      <a:pPr marL="180975" indent="0" algn="l" fontAlgn="ctr"/>
                      <a:r>
                        <a:rPr lang="es-ES" sz="1100" b="0" i="1" u="none" strike="noStrike" dirty="0">
                          <a:solidFill>
                            <a:srgbClr val="000000"/>
                          </a:solidFill>
                          <a:effectLst/>
                          <a:latin typeface="Calibri" panose="020F0502020204030204" pitchFamily="34" charset="0"/>
                        </a:rPr>
                        <a:t>Curso sobre Geodesia, catastro y ortofotos 2001</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12700" cap="flat" cmpd="sng" algn="ctr">
                      <a:solidFill>
                        <a:srgbClr val="684D00"/>
                      </a:solidFill>
                      <a:prstDash val="solid"/>
                      <a:round/>
                      <a:headEnd type="none" w="med" len="med"/>
                      <a:tailEnd type="none" w="med" len="med"/>
                    </a:lnT>
                    <a:lnB w="12700" cap="flat" cmpd="sng" algn="ctr">
                      <a:solidFill>
                        <a:srgbClr val="684D00"/>
                      </a:solidFill>
                      <a:prstDash val="solid"/>
                      <a:round/>
                      <a:headEnd type="none" w="med" len="med"/>
                      <a:tailEnd type="none" w="med" len="med"/>
                    </a:lnB>
                    <a:solidFill>
                      <a:srgbClr val="FFF4D5"/>
                    </a:solidFill>
                  </a:tcPr>
                </a:tc>
                <a:tc>
                  <a:txBody>
                    <a:bodyPr/>
                    <a:lstStyle/>
                    <a:p>
                      <a:pPr algn="ctr" fontAlgn="ctr"/>
                      <a:r>
                        <a:rPr lang="es-ES" sz="1100" b="0" i="1" u="none" strike="noStrike">
                          <a:solidFill>
                            <a:srgbClr val="808080"/>
                          </a:solidFill>
                          <a:effectLst/>
                          <a:latin typeface="Calibri" panose="020F0502020204030204" pitchFamily="34" charset="0"/>
                        </a:rPr>
                        <a:t>Cartografía</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12700" cap="flat" cmpd="sng" algn="ctr">
                      <a:solidFill>
                        <a:srgbClr val="684D00"/>
                      </a:solidFill>
                      <a:prstDash val="solid"/>
                      <a:round/>
                      <a:headEnd type="none" w="med" len="med"/>
                      <a:tailEnd type="none" w="med" len="med"/>
                    </a:lnT>
                    <a:lnB w="12700" cap="flat" cmpd="sng" algn="ctr">
                      <a:solidFill>
                        <a:srgbClr val="684D00"/>
                      </a:solidFill>
                      <a:prstDash val="solid"/>
                      <a:round/>
                      <a:headEnd type="none" w="med" len="med"/>
                      <a:tailEnd type="none" w="med" len="med"/>
                    </a:lnB>
                    <a:solidFill>
                      <a:srgbClr val="FFF4D5"/>
                    </a:solidFill>
                  </a:tcPr>
                </a:tc>
                <a:tc>
                  <a:txBody>
                    <a:bodyPr/>
                    <a:lstStyle/>
                    <a:p>
                      <a:pPr algn="ctr" fontAlgn="ctr"/>
                      <a:r>
                        <a:rPr lang="es-ES" sz="1100" b="0" i="0" u="none" strike="noStrike" dirty="0">
                          <a:solidFill>
                            <a:srgbClr val="000000"/>
                          </a:solidFill>
                          <a:effectLst/>
                          <a:latin typeface="Calibri" panose="020F0502020204030204" pitchFamily="34" charset="0"/>
                        </a:rPr>
                        <a:t>COITA</a:t>
                      </a:r>
                    </a:p>
                  </a:txBody>
                  <a:tcPr marL="9525" marR="9525" marT="9525" marB="0" anchor="ctr">
                    <a:lnL w="12700" cap="flat" cmpd="sng" algn="ctr">
                      <a:solidFill>
                        <a:srgbClr val="684D00"/>
                      </a:solidFill>
                      <a:prstDash val="solid"/>
                      <a:round/>
                      <a:headEnd type="none" w="med" len="med"/>
                      <a:tailEnd type="none" w="med" len="med"/>
                    </a:lnL>
                    <a:lnR w="12700" cap="flat" cmpd="sng" algn="ctr">
                      <a:solidFill>
                        <a:srgbClr val="684D00"/>
                      </a:solidFill>
                      <a:prstDash val="solid"/>
                      <a:round/>
                      <a:headEnd type="none" w="med" len="med"/>
                      <a:tailEnd type="none" w="med" len="med"/>
                    </a:lnR>
                    <a:lnT w="12700" cap="flat" cmpd="sng" algn="ctr">
                      <a:solidFill>
                        <a:srgbClr val="684D00"/>
                      </a:solidFill>
                      <a:prstDash val="solid"/>
                      <a:round/>
                      <a:headEnd type="none" w="med" len="med"/>
                      <a:tailEnd type="none" w="med" len="med"/>
                    </a:lnT>
                    <a:lnB w="12700" cap="flat" cmpd="sng" algn="ctr">
                      <a:solidFill>
                        <a:srgbClr val="684D00"/>
                      </a:solidFill>
                      <a:prstDash val="solid"/>
                      <a:round/>
                      <a:headEnd type="none" w="med" len="med"/>
                      <a:tailEnd type="none" w="med" len="med"/>
                    </a:lnB>
                    <a:solidFill>
                      <a:srgbClr val="FFF4D5"/>
                    </a:solidFill>
                  </a:tcPr>
                </a:tc>
                <a:extLst>
                  <a:ext uri="{0D108BD9-81ED-4DB2-BD59-A6C34878D82A}">
                    <a16:rowId xmlns:a16="http://schemas.microsoft.com/office/drawing/2014/main" val="2105163390"/>
                  </a:ext>
                </a:extLst>
              </a:tr>
            </a:tbl>
          </a:graphicData>
        </a:graphic>
      </p:graphicFrame>
    </p:spTree>
    <p:extLst>
      <p:ext uri="{BB962C8B-B14F-4D97-AF65-F5344CB8AC3E}">
        <p14:creationId xmlns:p14="http://schemas.microsoft.com/office/powerpoint/2010/main" val="409343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grpSp>
      </p:grpSp>
      <p:grpSp>
        <p:nvGrpSpPr>
          <p:cNvPr id="16" name="Grupo 15">
            <a:extLst>
              <a:ext uri="{FF2B5EF4-FFF2-40B4-BE49-F238E27FC236}">
                <a16:creationId xmlns:a16="http://schemas.microsoft.com/office/drawing/2014/main" id="{8B70DAFD-D2FA-4A3C-94B1-438B2ED28E5B}"/>
              </a:ext>
            </a:extLst>
          </p:cNvPr>
          <p:cNvGrpSpPr/>
          <p:nvPr/>
        </p:nvGrpSpPr>
        <p:grpSpPr>
          <a:xfrm>
            <a:off x="861952" y="1394510"/>
            <a:ext cx="7353361" cy="504056"/>
            <a:chOff x="755576" y="1988840"/>
            <a:chExt cx="7353361" cy="504056"/>
          </a:xfrm>
        </p:grpSpPr>
        <p:sp>
          <p:nvSpPr>
            <p:cNvPr id="17" name="3 Rectángulo">
              <a:extLst>
                <a:ext uri="{FF2B5EF4-FFF2-40B4-BE49-F238E27FC236}">
                  <a16:creationId xmlns:a16="http://schemas.microsoft.com/office/drawing/2014/main" id="{047A639E-55F9-4224-9C20-427190570DF8}"/>
                </a:ext>
              </a:extLst>
            </p:cNvPr>
            <p:cNvSpPr/>
            <p:nvPr/>
          </p:nvSpPr>
          <p:spPr>
            <a:xfrm>
              <a:off x="1424619" y="2081505"/>
              <a:ext cx="6684318" cy="312181"/>
            </a:xfrm>
            <a:prstGeom prst="rect">
              <a:avLst/>
            </a:prstGeom>
            <a:solidFill>
              <a:srgbClr val="8E7863">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663300"/>
                </a:solidFill>
                <a:highlight>
                  <a:srgbClr val="C0C0C0"/>
                </a:highlight>
                <a:cs typeface="Times New Roman" panose="02020603050405020304" pitchFamily="18" charset="0"/>
              </a:endParaRPr>
            </a:p>
            <a:p>
              <a:pPr algn="ctr">
                <a:defRPr/>
              </a:pPr>
              <a:endParaRPr lang="es-ES" dirty="0"/>
            </a:p>
          </p:txBody>
        </p:sp>
        <p:sp>
          <p:nvSpPr>
            <p:cNvPr id="2" name="Rectángulo 1">
              <a:extLst>
                <a:ext uri="{FF2B5EF4-FFF2-40B4-BE49-F238E27FC236}">
                  <a16:creationId xmlns:a16="http://schemas.microsoft.com/office/drawing/2014/main" id="{51C21143-7EB7-4BF7-84D5-D119A41C0DF3}"/>
                </a:ext>
              </a:extLst>
            </p:cNvPr>
            <p:cNvSpPr/>
            <p:nvPr/>
          </p:nvSpPr>
          <p:spPr>
            <a:xfrm>
              <a:off x="755576" y="2052947"/>
              <a:ext cx="7353360" cy="369332"/>
            </a:xfrm>
            <a:prstGeom prst="rect">
              <a:avLst/>
            </a:prstGeom>
          </p:spPr>
          <p:txBody>
            <a:bodyPr wrap="none">
              <a:spAutoFit/>
            </a:bodyPr>
            <a:lstStyle/>
            <a:p>
              <a:pPr marL="266700" indent="0">
                <a:buNone/>
              </a:pPr>
              <a:r>
                <a:rPr lang="es-ES_tradnl" b="1" dirty="0">
                  <a:solidFill>
                    <a:srgbClr val="663300"/>
                  </a:solidFill>
                  <a:cs typeface="Times New Roman" panose="02020603050405020304" pitchFamily="18" charset="0"/>
                </a:rPr>
                <a:t>1</a:t>
              </a:r>
              <a:r>
                <a:rPr lang="es-ES_tradnl" dirty="0">
                  <a:solidFill>
                    <a:srgbClr val="663300"/>
                  </a:solidFill>
                  <a:cs typeface="Times New Roman" panose="02020603050405020304" pitchFamily="18" charset="0"/>
                </a:rPr>
                <a:t>    Para la Consejería de Agricultura, Ganadería y Desarrollo Rural</a:t>
              </a:r>
            </a:p>
          </p:txBody>
        </p:sp>
        <p:grpSp>
          <p:nvGrpSpPr>
            <p:cNvPr id="13" name="Grupo 12">
              <a:extLst>
                <a:ext uri="{FF2B5EF4-FFF2-40B4-BE49-F238E27FC236}">
                  <a16:creationId xmlns:a16="http://schemas.microsoft.com/office/drawing/2014/main" id="{119C9252-4755-47EE-9668-83CF243651D9}"/>
                </a:ext>
              </a:extLst>
            </p:cNvPr>
            <p:cNvGrpSpPr/>
            <p:nvPr/>
          </p:nvGrpSpPr>
          <p:grpSpPr>
            <a:xfrm>
              <a:off x="939531" y="1988840"/>
              <a:ext cx="478406" cy="504056"/>
              <a:chOff x="940400" y="1292156"/>
              <a:chExt cx="478406" cy="504056"/>
            </a:xfrm>
          </p:grpSpPr>
          <p:sp>
            <p:nvSpPr>
              <p:cNvPr id="3" name="Diagrama de flujo: conector 2">
                <a:extLst>
                  <a:ext uri="{FF2B5EF4-FFF2-40B4-BE49-F238E27FC236}">
                    <a16:creationId xmlns:a16="http://schemas.microsoft.com/office/drawing/2014/main" id="{783B21F6-EF02-4D1A-98DC-76CB8CFE7455}"/>
                  </a:ext>
                </a:extLst>
              </p:cNvPr>
              <p:cNvSpPr/>
              <p:nvPr/>
            </p:nvSpPr>
            <p:spPr>
              <a:xfrm>
                <a:off x="999582" y="1356263"/>
                <a:ext cx="360040" cy="369332"/>
              </a:xfrm>
              <a:prstGeom prst="flowChartConnector">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Arco de bloque 5">
                <a:extLst>
                  <a:ext uri="{FF2B5EF4-FFF2-40B4-BE49-F238E27FC236}">
                    <a16:creationId xmlns:a16="http://schemas.microsoft.com/office/drawing/2014/main" id="{6D0A3639-7A2F-46A6-A00F-00FB5C0DEC01}"/>
                  </a:ext>
                </a:extLst>
              </p:cNvPr>
              <p:cNvSpPr/>
              <p:nvPr/>
            </p:nvSpPr>
            <p:spPr>
              <a:xfrm rot="13461920">
                <a:off x="940400" y="1292156"/>
                <a:ext cx="478406" cy="504056"/>
              </a:xfrm>
              <a:prstGeom prst="blockArc">
                <a:avLst/>
              </a:prstGeom>
              <a:solidFill>
                <a:srgbClr val="8E7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grpSp>
      <p:graphicFrame>
        <p:nvGraphicFramePr>
          <p:cNvPr id="22" name="Tabla 21">
            <a:extLst>
              <a:ext uri="{FF2B5EF4-FFF2-40B4-BE49-F238E27FC236}">
                <a16:creationId xmlns:a16="http://schemas.microsoft.com/office/drawing/2014/main" id="{2E0056F7-5350-44F6-9F74-96D486715110}"/>
              </a:ext>
            </a:extLst>
          </p:cNvPr>
          <p:cNvGraphicFramePr>
            <a:graphicFrameLocks noGrp="1"/>
          </p:cNvGraphicFramePr>
          <p:nvPr>
            <p:extLst>
              <p:ext uri="{D42A27DB-BD31-4B8C-83A1-F6EECF244321}">
                <p14:modId xmlns:p14="http://schemas.microsoft.com/office/powerpoint/2010/main" val="1017496877"/>
              </p:ext>
            </p:extLst>
          </p:nvPr>
        </p:nvGraphicFramePr>
        <p:xfrm>
          <a:off x="1837824" y="2054501"/>
          <a:ext cx="6070659" cy="1596390"/>
        </p:xfrm>
        <a:graphic>
          <a:graphicData uri="http://schemas.openxmlformats.org/drawingml/2006/table">
            <a:tbl>
              <a:tblPr/>
              <a:tblGrid>
                <a:gridCol w="1053200">
                  <a:extLst>
                    <a:ext uri="{9D8B030D-6E8A-4147-A177-3AD203B41FA5}">
                      <a16:colId xmlns:a16="http://schemas.microsoft.com/office/drawing/2014/main" val="4289843155"/>
                    </a:ext>
                  </a:extLst>
                </a:gridCol>
                <a:gridCol w="1777099">
                  <a:extLst>
                    <a:ext uri="{9D8B030D-6E8A-4147-A177-3AD203B41FA5}">
                      <a16:colId xmlns:a16="http://schemas.microsoft.com/office/drawing/2014/main" val="3809754593"/>
                    </a:ext>
                  </a:extLst>
                </a:gridCol>
                <a:gridCol w="1512168">
                  <a:extLst>
                    <a:ext uri="{9D8B030D-6E8A-4147-A177-3AD203B41FA5}">
                      <a16:colId xmlns:a16="http://schemas.microsoft.com/office/drawing/2014/main" val="3862230031"/>
                    </a:ext>
                  </a:extLst>
                </a:gridCol>
                <a:gridCol w="1728192">
                  <a:extLst>
                    <a:ext uri="{9D8B030D-6E8A-4147-A177-3AD203B41FA5}">
                      <a16:colId xmlns:a16="http://schemas.microsoft.com/office/drawing/2014/main" val="2197810726"/>
                    </a:ext>
                  </a:extLst>
                </a:gridCol>
              </a:tblGrid>
              <a:tr h="466725">
                <a:tc>
                  <a:txBody>
                    <a:bodyPr/>
                    <a:lstStyle/>
                    <a:p>
                      <a:pPr algn="ctr" fontAlgn="ctr"/>
                      <a:r>
                        <a:rPr lang="es-ES" sz="1200" b="1" i="0" u="none" strike="noStrike">
                          <a:solidFill>
                            <a:srgbClr val="FFFFFF"/>
                          </a:solidFill>
                          <a:effectLst/>
                          <a:latin typeface="Calibri" panose="020F0502020204030204" pitchFamily="34" charset="0"/>
                        </a:rPr>
                        <a:t>Destinatario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483500"/>
                    </a:solidFill>
                  </a:tcPr>
                </a:tc>
                <a:tc>
                  <a:txBody>
                    <a:bodyPr/>
                    <a:lstStyle/>
                    <a:p>
                      <a:pPr algn="ctr" fontAlgn="ctr"/>
                      <a:r>
                        <a:rPr lang="es-ES" sz="1200" b="1" i="0" u="none" strike="noStrike">
                          <a:solidFill>
                            <a:srgbClr val="FFFFFF"/>
                          </a:solidFill>
                          <a:effectLst/>
                          <a:latin typeface="Calibri" panose="020F0502020204030204" pitchFamily="34" charset="0"/>
                        </a:rPr>
                        <a:t>Temática</a:t>
                      </a:r>
                      <a:br>
                        <a:rPr lang="es-ES" sz="1200" b="1" i="0" u="none" strike="noStrike">
                          <a:solidFill>
                            <a:srgbClr val="FFFFFF"/>
                          </a:solidFill>
                          <a:effectLst/>
                          <a:latin typeface="Calibri" panose="020F0502020204030204" pitchFamily="34" charset="0"/>
                        </a:rPr>
                      </a:br>
                      <a:r>
                        <a:rPr lang="es-ES" sz="1200" b="1" i="0" u="none" strike="noStrike">
                          <a:solidFill>
                            <a:srgbClr val="FFFFFF"/>
                          </a:solidFill>
                          <a:effectLst/>
                          <a:latin typeface="Calibri" panose="020F0502020204030204" pitchFamily="34" charset="0"/>
                        </a:rPr>
                        <a:t>curso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483500"/>
                    </a:solidFill>
                  </a:tcPr>
                </a:tc>
                <a:tc>
                  <a:txBody>
                    <a:bodyPr/>
                    <a:lstStyle/>
                    <a:p>
                      <a:pPr algn="ctr" fontAlgn="ctr"/>
                      <a:r>
                        <a:rPr lang="es-ES" sz="1200" b="1" i="0" u="none" strike="noStrike" dirty="0" err="1">
                          <a:solidFill>
                            <a:srgbClr val="FFFFFF"/>
                          </a:solidFill>
                          <a:effectLst/>
                          <a:latin typeface="Calibri" panose="020F0502020204030204" pitchFamily="34" charset="0"/>
                        </a:rPr>
                        <a:t>Nº</a:t>
                      </a:r>
                      <a:r>
                        <a:rPr lang="es-ES" sz="1200" b="1" i="0" u="none" strike="noStrike" dirty="0">
                          <a:solidFill>
                            <a:srgbClr val="FFFFFF"/>
                          </a:solidFill>
                          <a:effectLst/>
                          <a:latin typeface="Calibri" panose="020F0502020204030204" pitchFamily="34" charset="0"/>
                        </a:rPr>
                        <a:t> Parcial</a:t>
                      </a:r>
                    </a:p>
                    <a:p>
                      <a:pPr algn="ctr" fontAlgn="ctr"/>
                      <a:r>
                        <a:rPr lang="es-ES" sz="1200" b="1" i="0" u="none" strike="noStrike" dirty="0">
                          <a:solidFill>
                            <a:srgbClr val="FFFFFF"/>
                          </a:solidFill>
                          <a:effectLst/>
                          <a:latin typeface="Calibri" panose="020F0502020204030204" pitchFamily="34" charset="0"/>
                        </a:rPr>
                        <a:t>Actividades Formativas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483500"/>
                    </a:solidFill>
                  </a:tcPr>
                </a:tc>
                <a:tc>
                  <a:txBody>
                    <a:bodyPr/>
                    <a:lstStyle/>
                    <a:p>
                      <a:pPr algn="ctr" fontAlgn="ctr"/>
                      <a:r>
                        <a:rPr lang="es-ES" sz="1200" b="1" i="0" u="none" strike="noStrike" dirty="0" err="1">
                          <a:solidFill>
                            <a:srgbClr val="FFFFFF"/>
                          </a:solidFill>
                          <a:effectLst/>
                          <a:latin typeface="Calibri" panose="020F0502020204030204" pitchFamily="34" charset="0"/>
                        </a:rPr>
                        <a:t>Nº</a:t>
                      </a:r>
                      <a:r>
                        <a:rPr lang="es-ES" sz="1200" b="1" i="0" u="none" strike="noStrike" dirty="0">
                          <a:solidFill>
                            <a:srgbClr val="FFFFFF"/>
                          </a:solidFill>
                          <a:effectLst/>
                          <a:latin typeface="Calibri" panose="020F0502020204030204" pitchFamily="34" charset="0"/>
                        </a:rPr>
                        <a:t> Total</a:t>
                      </a:r>
                    </a:p>
                    <a:p>
                      <a:pPr algn="ctr" fontAlgn="ctr"/>
                      <a:r>
                        <a:rPr lang="es-ES" sz="1200" b="1" i="0" u="none" strike="noStrike" dirty="0">
                          <a:solidFill>
                            <a:srgbClr val="FFFFFF"/>
                          </a:solidFill>
                          <a:effectLst/>
                          <a:latin typeface="Calibri" panose="020F0502020204030204" pitchFamily="34" charset="0"/>
                        </a:rPr>
                        <a:t>Actividades Formativas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483500"/>
                    </a:solidFill>
                  </a:tcPr>
                </a:tc>
                <a:extLst>
                  <a:ext uri="{0D108BD9-81ED-4DB2-BD59-A6C34878D82A}">
                    <a16:rowId xmlns:a16="http://schemas.microsoft.com/office/drawing/2014/main" val="2015083604"/>
                  </a:ext>
                </a:extLst>
              </a:tr>
              <a:tr h="190500">
                <a:tc rowSpan="6">
                  <a:txBody>
                    <a:bodyPr/>
                    <a:lstStyle/>
                    <a:p>
                      <a:pPr algn="ctr" fontAlgn="ctr"/>
                      <a:r>
                        <a:rPr lang="es-ES" sz="1100" b="1" i="0" u="none" strike="noStrike">
                          <a:solidFill>
                            <a:srgbClr val="663300"/>
                          </a:solidFill>
                          <a:effectLst/>
                          <a:latin typeface="Calibri" panose="020F0502020204030204" pitchFamily="34" charset="0"/>
                        </a:rPr>
                        <a:t>CAG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FFFFFF"/>
                    </a:solidFill>
                  </a:tcPr>
                </a:tc>
                <a:tc>
                  <a:txBody>
                    <a:bodyPr/>
                    <a:lstStyle/>
                    <a:p>
                      <a:pPr marL="182563" indent="0" algn="l" fontAlgn="b"/>
                      <a:r>
                        <a:rPr lang="es-ES" sz="1100" b="0" i="1" u="none" strike="noStrike" dirty="0">
                          <a:solidFill>
                            <a:srgbClr val="000000"/>
                          </a:solidFill>
                          <a:effectLst/>
                          <a:latin typeface="Calibri" panose="020F0502020204030204" pitchFamily="34" charset="0"/>
                          <a:hlinkClick r:id="rId3" action="ppaction://hlinksldjump"/>
                        </a:rPr>
                        <a:t>GPS </a:t>
                      </a:r>
                      <a:endParaRPr lang="es-ES" sz="1100" b="0" i="1"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66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663300"/>
                      </a:solidFill>
                      <a:prstDash val="dot"/>
                      <a:round/>
                      <a:headEnd type="none" w="med" len="med"/>
                      <a:tailEnd type="none" w="med" len="med"/>
                    </a:lnB>
                    <a:solidFill>
                      <a:srgbClr val="FFFFFF"/>
                    </a:solidFill>
                  </a:tcPr>
                </a:tc>
                <a:tc>
                  <a:txBody>
                    <a:bodyPr/>
                    <a:lstStyle/>
                    <a:p>
                      <a:pPr algn="ctr" fontAlgn="b"/>
                      <a:r>
                        <a:rPr lang="es-ES" sz="1100" b="0" i="0" u="none" strike="noStrike" dirty="0">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663300"/>
                      </a:solidFill>
                      <a:prstDash val="dot"/>
                      <a:round/>
                      <a:headEnd type="none" w="med" len="med"/>
                      <a:tailEnd type="none" w="med" len="med"/>
                    </a:lnB>
                    <a:solidFill>
                      <a:srgbClr val="FFFFFF"/>
                    </a:solidFill>
                  </a:tcPr>
                </a:tc>
                <a:tc rowSpan="6">
                  <a:txBody>
                    <a:bodyPr/>
                    <a:lstStyle/>
                    <a:p>
                      <a:pPr algn="ctr" fontAlgn="ctr"/>
                      <a:r>
                        <a:rPr lang="es-ES" sz="1400" b="1" i="0" u="none" strike="noStrike">
                          <a:solidFill>
                            <a:srgbClr val="663300"/>
                          </a:solidFill>
                          <a:effectLst/>
                          <a:latin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2311619887"/>
                  </a:ext>
                </a:extLst>
              </a:tr>
              <a:tr h="190500">
                <a:tc vMerge="1">
                  <a:txBody>
                    <a:bodyPr/>
                    <a:lstStyle/>
                    <a:p>
                      <a:endParaRPr lang="es-ES"/>
                    </a:p>
                  </a:txBody>
                  <a:tcPr/>
                </a:tc>
                <a:tc>
                  <a:txBody>
                    <a:bodyPr/>
                    <a:lstStyle/>
                    <a:p>
                      <a:pPr marL="182563" indent="0" algn="l" fontAlgn="b"/>
                      <a:r>
                        <a:rPr lang="es-ES" sz="1100" b="0" i="1" u="none" strike="noStrike" dirty="0">
                          <a:solidFill>
                            <a:srgbClr val="000000"/>
                          </a:solidFill>
                          <a:effectLst/>
                          <a:latin typeface="Calibri" panose="020F0502020204030204" pitchFamily="34" charset="0"/>
                        </a:rPr>
                        <a:t>Cartografía digital</a:t>
                      </a:r>
                    </a:p>
                  </a:txBody>
                  <a:tcPr marL="9525" marR="9525" marT="9525" marB="0" anchor="b">
                    <a:lnL w="12700" cap="flat" cmpd="sng" algn="ctr">
                      <a:solidFill>
                        <a:srgbClr val="66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63300"/>
                      </a:solidFill>
                      <a:prstDash val="dot"/>
                      <a:round/>
                      <a:headEnd type="none" w="med" len="med"/>
                      <a:tailEnd type="none" w="med" len="med"/>
                    </a:lnT>
                    <a:lnB w="6350" cap="flat" cmpd="sng" algn="ctr">
                      <a:solidFill>
                        <a:srgbClr val="663300"/>
                      </a:solidFill>
                      <a:prstDash val="dot"/>
                      <a:round/>
                      <a:headEnd type="none" w="med" len="med"/>
                      <a:tailEnd type="none" w="med" len="med"/>
                    </a:lnB>
                    <a:solidFill>
                      <a:srgbClr val="FFFFFF"/>
                    </a:solidFill>
                  </a:tcPr>
                </a:tc>
                <a:tc>
                  <a:txBody>
                    <a:bodyPr/>
                    <a:lstStyle/>
                    <a:p>
                      <a:pPr algn="ctr" fontAlgn="b"/>
                      <a:r>
                        <a:rPr lang="es-ES"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63300"/>
                      </a:solidFill>
                      <a:prstDash val="dot"/>
                      <a:round/>
                      <a:headEnd type="none" w="med" len="med"/>
                      <a:tailEnd type="none" w="med" len="med"/>
                    </a:lnT>
                    <a:lnB w="6350" cap="flat" cmpd="sng" algn="ctr">
                      <a:solidFill>
                        <a:srgbClr val="663300"/>
                      </a:solidFill>
                      <a:prstDash val="dot"/>
                      <a:round/>
                      <a:headEnd type="none" w="med" len="med"/>
                      <a:tailEnd type="none" w="med" len="med"/>
                    </a:lnB>
                    <a:solidFill>
                      <a:srgbClr val="FFFFFF"/>
                    </a:solidFill>
                  </a:tcPr>
                </a:tc>
                <a:tc vMerge="1">
                  <a:txBody>
                    <a:bodyPr/>
                    <a:lstStyle/>
                    <a:p>
                      <a:endParaRPr lang="es-ES"/>
                    </a:p>
                  </a:txBody>
                  <a:tcPr/>
                </a:tc>
                <a:extLst>
                  <a:ext uri="{0D108BD9-81ED-4DB2-BD59-A6C34878D82A}">
                    <a16:rowId xmlns:a16="http://schemas.microsoft.com/office/drawing/2014/main" val="1213522590"/>
                  </a:ext>
                </a:extLst>
              </a:tr>
              <a:tr h="190500">
                <a:tc vMerge="1">
                  <a:txBody>
                    <a:bodyPr/>
                    <a:lstStyle/>
                    <a:p>
                      <a:endParaRPr lang="es-ES"/>
                    </a:p>
                  </a:txBody>
                  <a:tcPr/>
                </a:tc>
                <a:tc>
                  <a:txBody>
                    <a:bodyPr/>
                    <a:lstStyle/>
                    <a:p>
                      <a:pPr marL="182563" indent="0" algn="l" fontAlgn="b"/>
                      <a:r>
                        <a:rPr lang="es-ES" sz="1100" b="0" i="1" u="none" strike="noStrike" dirty="0">
                          <a:solidFill>
                            <a:srgbClr val="000000"/>
                          </a:solidFill>
                          <a:effectLst/>
                          <a:latin typeface="Calibri" panose="020F0502020204030204" pitchFamily="34" charset="0"/>
                        </a:rPr>
                        <a:t>GIS</a:t>
                      </a:r>
                    </a:p>
                  </a:txBody>
                  <a:tcPr marL="9525" marR="9525" marT="9525" marB="0" anchor="b">
                    <a:lnL w="12700" cap="flat" cmpd="sng" algn="ctr">
                      <a:solidFill>
                        <a:srgbClr val="66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63300"/>
                      </a:solidFill>
                      <a:prstDash val="dot"/>
                      <a:round/>
                      <a:headEnd type="none" w="med" len="med"/>
                      <a:tailEnd type="none" w="med" len="med"/>
                    </a:lnT>
                    <a:lnB w="6350" cap="flat" cmpd="sng" algn="ctr">
                      <a:solidFill>
                        <a:srgbClr val="663300"/>
                      </a:solidFill>
                      <a:prstDash val="dot"/>
                      <a:round/>
                      <a:headEnd type="none" w="med" len="med"/>
                      <a:tailEnd type="none" w="med" len="med"/>
                    </a:lnB>
                    <a:solidFill>
                      <a:srgbClr val="FFFFFF"/>
                    </a:solidFill>
                  </a:tcPr>
                </a:tc>
                <a:tc>
                  <a:txBody>
                    <a:bodyPr/>
                    <a:lstStyle/>
                    <a:p>
                      <a:pPr algn="ctr" fontAlgn="b"/>
                      <a:r>
                        <a:rPr lang="es-ES" sz="11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63300"/>
                      </a:solidFill>
                      <a:prstDash val="dot"/>
                      <a:round/>
                      <a:headEnd type="none" w="med" len="med"/>
                      <a:tailEnd type="none" w="med" len="med"/>
                    </a:lnT>
                    <a:lnB w="6350" cap="flat" cmpd="sng" algn="ctr">
                      <a:solidFill>
                        <a:srgbClr val="663300"/>
                      </a:solidFill>
                      <a:prstDash val="dot"/>
                      <a:round/>
                      <a:headEnd type="none" w="med" len="med"/>
                      <a:tailEnd type="none" w="med" len="med"/>
                    </a:lnB>
                    <a:solidFill>
                      <a:srgbClr val="FFFFFF"/>
                    </a:solidFill>
                  </a:tcPr>
                </a:tc>
                <a:tc vMerge="1">
                  <a:txBody>
                    <a:bodyPr/>
                    <a:lstStyle/>
                    <a:p>
                      <a:endParaRPr lang="es-ES"/>
                    </a:p>
                  </a:txBody>
                  <a:tcPr/>
                </a:tc>
                <a:extLst>
                  <a:ext uri="{0D108BD9-81ED-4DB2-BD59-A6C34878D82A}">
                    <a16:rowId xmlns:a16="http://schemas.microsoft.com/office/drawing/2014/main" val="579582541"/>
                  </a:ext>
                </a:extLst>
              </a:tr>
              <a:tr h="190500">
                <a:tc vMerge="1">
                  <a:txBody>
                    <a:bodyPr/>
                    <a:lstStyle/>
                    <a:p>
                      <a:endParaRPr lang="es-ES"/>
                    </a:p>
                  </a:txBody>
                  <a:tcPr/>
                </a:tc>
                <a:tc>
                  <a:txBody>
                    <a:bodyPr/>
                    <a:lstStyle/>
                    <a:p>
                      <a:pPr marL="182563" indent="0" algn="l" fontAlgn="b"/>
                      <a:r>
                        <a:rPr lang="es-ES" sz="1100" b="0" i="1" u="none" strike="noStrike" dirty="0" err="1">
                          <a:solidFill>
                            <a:srgbClr val="000000"/>
                          </a:solidFill>
                          <a:effectLst/>
                          <a:latin typeface="Calibri" panose="020F0502020204030204" pitchFamily="34" charset="0"/>
                        </a:rPr>
                        <a:t>AutodeskMap</a:t>
                      </a:r>
                      <a:endParaRPr lang="es-ES" sz="1100" b="0" i="1"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66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63300"/>
                      </a:solidFill>
                      <a:prstDash val="dot"/>
                      <a:round/>
                      <a:headEnd type="none" w="med" len="med"/>
                      <a:tailEnd type="none" w="med" len="med"/>
                    </a:lnT>
                    <a:lnB w="6350" cap="flat" cmpd="sng" algn="ctr">
                      <a:solidFill>
                        <a:srgbClr val="663300"/>
                      </a:solidFill>
                      <a:prstDash val="dot"/>
                      <a:round/>
                      <a:headEnd type="none" w="med" len="med"/>
                      <a:tailEnd type="none" w="med" len="med"/>
                    </a:lnB>
                    <a:solidFill>
                      <a:srgbClr val="FFFFFF"/>
                    </a:solidFill>
                  </a:tcPr>
                </a:tc>
                <a:tc>
                  <a:txBody>
                    <a:bodyPr/>
                    <a:lstStyle/>
                    <a:p>
                      <a:pPr algn="ctr" fontAlgn="b"/>
                      <a:r>
                        <a:rPr lang="es-ES"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63300"/>
                      </a:solidFill>
                      <a:prstDash val="dot"/>
                      <a:round/>
                      <a:headEnd type="none" w="med" len="med"/>
                      <a:tailEnd type="none" w="med" len="med"/>
                    </a:lnT>
                    <a:lnB w="6350" cap="flat" cmpd="sng" algn="ctr">
                      <a:solidFill>
                        <a:srgbClr val="663300"/>
                      </a:solidFill>
                      <a:prstDash val="dot"/>
                      <a:round/>
                      <a:headEnd type="none" w="med" len="med"/>
                      <a:tailEnd type="none" w="med" len="med"/>
                    </a:lnB>
                    <a:solidFill>
                      <a:srgbClr val="FFFFFF"/>
                    </a:solidFill>
                  </a:tcPr>
                </a:tc>
                <a:tc vMerge="1">
                  <a:txBody>
                    <a:bodyPr/>
                    <a:lstStyle/>
                    <a:p>
                      <a:endParaRPr lang="es-ES"/>
                    </a:p>
                  </a:txBody>
                  <a:tcPr/>
                </a:tc>
                <a:extLst>
                  <a:ext uri="{0D108BD9-81ED-4DB2-BD59-A6C34878D82A}">
                    <a16:rowId xmlns:a16="http://schemas.microsoft.com/office/drawing/2014/main" val="1186635497"/>
                  </a:ext>
                </a:extLst>
              </a:tr>
              <a:tr h="190500">
                <a:tc vMerge="1">
                  <a:txBody>
                    <a:bodyPr/>
                    <a:lstStyle/>
                    <a:p>
                      <a:endParaRPr lang="es-ES"/>
                    </a:p>
                  </a:txBody>
                  <a:tcPr/>
                </a:tc>
                <a:tc>
                  <a:txBody>
                    <a:bodyPr/>
                    <a:lstStyle/>
                    <a:p>
                      <a:pPr marL="182563" indent="0" algn="l" fontAlgn="b"/>
                      <a:r>
                        <a:rPr lang="es-ES" sz="1100" b="0" i="1" u="none" strike="noStrike" dirty="0">
                          <a:solidFill>
                            <a:srgbClr val="000000"/>
                          </a:solidFill>
                          <a:effectLst/>
                          <a:latin typeface="Calibri" panose="020F0502020204030204" pitchFamily="34" charset="0"/>
                        </a:rPr>
                        <a:t>Concen2000</a:t>
                      </a:r>
                    </a:p>
                  </a:txBody>
                  <a:tcPr marL="9525" marR="9525" marT="9525" marB="0" anchor="b">
                    <a:lnL w="12700" cap="flat" cmpd="sng" algn="ctr">
                      <a:solidFill>
                        <a:srgbClr val="66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63300"/>
                      </a:solidFill>
                      <a:prstDash val="dot"/>
                      <a:round/>
                      <a:headEnd type="none" w="med" len="med"/>
                      <a:tailEnd type="none" w="med" len="med"/>
                    </a:lnT>
                    <a:lnB w="6350" cap="flat" cmpd="sng" algn="ctr">
                      <a:solidFill>
                        <a:srgbClr val="663300"/>
                      </a:solidFill>
                      <a:prstDash val="dot"/>
                      <a:round/>
                      <a:headEnd type="none" w="med" len="med"/>
                      <a:tailEnd type="none" w="med" len="med"/>
                    </a:lnB>
                    <a:solidFill>
                      <a:srgbClr val="FFFFFF"/>
                    </a:solidFill>
                  </a:tcPr>
                </a:tc>
                <a:tc>
                  <a:txBody>
                    <a:bodyPr/>
                    <a:lstStyle/>
                    <a:p>
                      <a:pPr algn="ctr" fontAlgn="b"/>
                      <a:r>
                        <a:rPr lang="es-E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63300"/>
                      </a:solidFill>
                      <a:prstDash val="dot"/>
                      <a:round/>
                      <a:headEnd type="none" w="med" len="med"/>
                      <a:tailEnd type="none" w="med" len="med"/>
                    </a:lnT>
                    <a:lnB w="6350" cap="flat" cmpd="sng" algn="ctr">
                      <a:solidFill>
                        <a:srgbClr val="663300"/>
                      </a:solidFill>
                      <a:prstDash val="dot"/>
                      <a:round/>
                      <a:headEnd type="none" w="med" len="med"/>
                      <a:tailEnd type="none" w="med" len="med"/>
                    </a:lnB>
                    <a:solidFill>
                      <a:srgbClr val="FFFFFF"/>
                    </a:solidFill>
                  </a:tcPr>
                </a:tc>
                <a:tc vMerge="1">
                  <a:txBody>
                    <a:bodyPr/>
                    <a:lstStyle/>
                    <a:p>
                      <a:endParaRPr lang="es-ES"/>
                    </a:p>
                  </a:txBody>
                  <a:tcPr/>
                </a:tc>
                <a:extLst>
                  <a:ext uri="{0D108BD9-81ED-4DB2-BD59-A6C34878D82A}">
                    <a16:rowId xmlns:a16="http://schemas.microsoft.com/office/drawing/2014/main" val="2805467984"/>
                  </a:ext>
                </a:extLst>
              </a:tr>
              <a:tr h="67746">
                <a:tc vMerge="1">
                  <a:txBody>
                    <a:bodyPr/>
                    <a:lstStyle/>
                    <a:p>
                      <a:endParaRPr lang="es-ES"/>
                    </a:p>
                  </a:txBody>
                  <a:tcPr/>
                </a:tc>
                <a:tc>
                  <a:txBody>
                    <a:bodyPr/>
                    <a:lstStyle/>
                    <a:p>
                      <a:pPr marL="182563" indent="0" algn="l" fontAlgn="b"/>
                      <a:r>
                        <a:rPr lang="es-ES" sz="1100" b="0" i="1" u="none" strike="noStrike" dirty="0">
                          <a:solidFill>
                            <a:srgbClr val="000000"/>
                          </a:solidFill>
                          <a:effectLst/>
                          <a:latin typeface="Calibri" panose="020F0502020204030204" pitchFamily="34" charset="0"/>
                        </a:rPr>
                        <a:t>Estadística</a:t>
                      </a:r>
                    </a:p>
                  </a:txBody>
                  <a:tcPr marL="9525" marR="9525" marT="9525" marB="0" anchor="b">
                    <a:lnL w="12700" cap="flat" cmpd="sng" algn="ctr">
                      <a:solidFill>
                        <a:srgbClr val="66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63300"/>
                      </a:solidFill>
                      <a:prstDash val="dot"/>
                      <a:round/>
                      <a:headEnd type="none" w="med" len="med"/>
                      <a:tailEnd type="none" w="med" len="med"/>
                    </a:lnT>
                    <a:lnB w="12700" cap="flat" cmpd="sng" algn="ctr">
                      <a:solidFill>
                        <a:srgbClr val="663300"/>
                      </a:solidFill>
                      <a:prstDash val="solid"/>
                      <a:round/>
                      <a:headEnd type="none" w="med" len="med"/>
                      <a:tailEnd type="none" w="med" len="med"/>
                    </a:lnB>
                    <a:solidFill>
                      <a:srgbClr val="FFFFFF"/>
                    </a:solidFill>
                  </a:tcPr>
                </a:tc>
                <a:tc>
                  <a:txBody>
                    <a:bodyPr/>
                    <a:lstStyle/>
                    <a:p>
                      <a:pPr algn="ctr" fontAlgn="b"/>
                      <a:r>
                        <a:rPr lang="es-E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63300"/>
                      </a:solidFill>
                      <a:prstDash val="dot"/>
                      <a:round/>
                      <a:headEnd type="none" w="med" len="med"/>
                      <a:tailEnd type="none" w="med" len="med"/>
                    </a:lnT>
                    <a:lnB w="12700" cap="flat" cmpd="sng" algn="ctr">
                      <a:solidFill>
                        <a:srgbClr val="663300"/>
                      </a:solidFill>
                      <a:prstDash val="solid"/>
                      <a:round/>
                      <a:headEnd type="none" w="med" len="med"/>
                      <a:tailEnd type="none" w="med" len="med"/>
                    </a:lnB>
                    <a:solidFill>
                      <a:srgbClr val="FFFFFF"/>
                    </a:solidFill>
                  </a:tcPr>
                </a:tc>
                <a:tc vMerge="1">
                  <a:txBody>
                    <a:bodyPr/>
                    <a:lstStyle/>
                    <a:p>
                      <a:endParaRPr lang="es-ES"/>
                    </a:p>
                  </a:txBody>
                  <a:tcPr/>
                </a:tc>
                <a:extLst>
                  <a:ext uri="{0D108BD9-81ED-4DB2-BD59-A6C34878D82A}">
                    <a16:rowId xmlns:a16="http://schemas.microsoft.com/office/drawing/2014/main" val="3914569781"/>
                  </a:ext>
                </a:extLst>
              </a:tr>
            </a:tbl>
          </a:graphicData>
        </a:graphic>
      </p:graphicFrame>
      <p:grpSp>
        <p:nvGrpSpPr>
          <p:cNvPr id="32" name="Grupo 31">
            <a:extLst>
              <a:ext uri="{FF2B5EF4-FFF2-40B4-BE49-F238E27FC236}">
                <a16:creationId xmlns:a16="http://schemas.microsoft.com/office/drawing/2014/main" id="{D4B17A12-EE90-43CB-B55B-533498D656A4}"/>
              </a:ext>
            </a:extLst>
          </p:cNvPr>
          <p:cNvGrpSpPr/>
          <p:nvPr/>
        </p:nvGrpSpPr>
        <p:grpSpPr>
          <a:xfrm>
            <a:off x="1359597" y="4556063"/>
            <a:ext cx="2799594" cy="2005661"/>
            <a:chOff x="251520" y="4005064"/>
            <a:chExt cx="2304256" cy="1709936"/>
          </a:xfrm>
        </p:grpSpPr>
        <p:sp>
          <p:nvSpPr>
            <p:cNvPr id="31" name="Elipse 30">
              <a:extLst>
                <a:ext uri="{FF2B5EF4-FFF2-40B4-BE49-F238E27FC236}">
                  <a16:creationId xmlns:a16="http://schemas.microsoft.com/office/drawing/2014/main" id="{01BBC6F2-54C1-4A55-AB47-3627A475BAEA}"/>
                </a:ext>
              </a:extLst>
            </p:cNvPr>
            <p:cNvSpPr/>
            <p:nvPr/>
          </p:nvSpPr>
          <p:spPr>
            <a:xfrm>
              <a:off x="251520" y="4005064"/>
              <a:ext cx="2304256" cy="1709936"/>
            </a:xfrm>
            <a:prstGeom prst="ellipse">
              <a:avLst/>
            </a:prstGeom>
            <a:solidFill>
              <a:schemeClr val="bg2"/>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 name="Imagen 29">
              <a:extLst>
                <a:ext uri="{FF2B5EF4-FFF2-40B4-BE49-F238E27FC236}">
                  <a16:creationId xmlns:a16="http://schemas.microsoft.com/office/drawing/2014/main" id="{4B5F3254-1FCD-4A21-8346-6D40E17432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194999"/>
              <a:ext cx="1907704" cy="1275777"/>
            </a:xfrm>
            <a:prstGeom prst="rect">
              <a:avLst/>
            </a:prstGeom>
          </p:spPr>
        </p:pic>
      </p:grpSp>
      <p:pic>
        <p:nvPicPr>
          <p:cNvPr id="39" name="Imagen 38">
            <a:extLst>
              <a:ext uri="{FF2B5EF4-FFF2-40B4-BE49-F238E27FC236}">
                <a16:creationId xmlns:a16="http://schemas.microsoft.com/office/drawing/2014/main" id="{BA2FE984-024B-497F-83C6-3034548C29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384" y="3722432"/>
            <a:ext cx="2758941" cy="1992568"/>
          </a:xfrm>
          <a:prstGeom prst="rect">
            <a:avLst/>
          </a:prstGeom>
        </p:spPr>
      </p:pic>
      <p:pic>
        <p:nvPicPr>
          <p:cNvPr id="41" name="Imagen 40">
            <a:extLst>
              <a:ext uri="{FF2B5EF4-FFF2-40B4-BE49-F238E27FC236}">
                <a16:creationId xmlns:a16="http://schemas.microsoft.com/office/drawing/2014/main" id="{F62FB86F-79B3-4ED9-A8F0-A7C7D9BEE3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189" y="3995165"/>
            <a:ext cx="1034887" cy="1034887"/>
          </a:xfrm>
          <a:prstGeom prst="rect">
            <a:avLst/>
          </a:prstGeom>
        </p:spPr>
      </p:pic>
      <p:pic>
        <p:nvPicPr>
          <p:cNvPr id="43" name="Imagen 42">
            <a:extLst>
              <a:ext uri="{FF2B5EF4-FFF2-40B4-BE49-F238E27FC236}">
                <a16:creationId xmlns:a16="http://schemas.microsoft.com/office/drawing/2014/main" id="{030E9823-6A48-4163-9685-6A55D929AE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5402" y="5209459"/>
            <a:ext cx="2059305" cy="2059305"/>
          </a:xfrm>
          <a:prstGeom prst="rect">
            <a:avLst/>
          </a:prstGeom>
        </p:spPr>
      </p:pic>
      <p:sp>
        <p:nvSpPr>
          <p:cNvPr id="44" name="Diagrama de flujo: extraer 43">
            <a:hlinkClick r:id="rId8" action="ppaction://hlinksldjump"/>
            <a:extLst>
              <a:ext uri="{FF2B5EF4-FFF2-40B4-BE49-F238E27FC236}">
                <a16:creationId xmlns:a16="http://schemas.microsoft.com/office/drawing/2014/main" id="{31BD0117-F83F-4512-A4E9-8136B6D74250}"/>
              </a:ext>
            </a:extLst>
          </p:cNvPr>
          <p:cNvSpPr/>
          <p:nvPr/>
        </p:nvSpPr>
        <p:spPr>
          <a:xfrm rot="5400000">
            <a:off x="8738821" y="6447374"/>
            <a:ext cx="198540" cy="245432"/>
          </a:xfrm>
          <a:prstGeom prst="flowChartExtra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1 Título">
            <a:extLst>
              <a:ext uri="{FF2B5EF4-FFF2-40B4-BE49-F238E27FC236}">
                <a16:creationId xmlns:a16="http://schemas.microsoft.com/office/drawing/2014/main" id="{472610BC-C99E-42AC-9CC3-E29CDC99DE8A}"/>
              </a:ext>
            </a:extLst>
          </p:cNvPr>
          <p:cNvSpPr txBox="1">
            <a:spLocks/>
          </p:cNvSpPr>
          <p:nvPr/>
        </p:nvSpPr>
        <p:spPr bwMode="auto">
          <a:xfrm>
            <a:off x="0" y="471265"/>
            <a:ext cx="91440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_tradnl" sz="2800">
                <a:solidFill>
                  <a:srgbClr val="663300"/>
                </a:solidFill>
                <a:latin typeface="Arial" pitchFamily="34" charset="0"/>
                <a:cs typeface="Arial" pitchFamily="34" charset="0"/>
              </a:rPr>
              <a:t>Histórico de Formación reglada por ITACYL hasta 2024	</a:t>
            </a:r>
            <a:endParaRPr lang="es-ES" sz="2800" dirty="0">
              <a:solidFill>
                <a:srgbClr val="663300"/>
              </a:solidFill>
              <a:latin typeface="Arial" pitchFamily="34" charset="0"/>
              <a:cs typeface="Arial" pitchFamily="34" charset="0"/>
            </a:endParaRPr>
          </a:p>
        </p:txBody>
      </p:sp>
    </p:spTree>
    <p:extLst>
      <p:ext uri="{BB962C8B-B14F-4D97-AF65-F5344CB8AC3E}">
        <p14:creationId xmlns:p14="http://schemas.microsoft.com/office/powerpoint/2010/main" val="40401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84EE79F-B874-4CFA-A5A4-00401ACF30F1}"/>
              </a:ext>
            </a:extLst>
          </p:cNvPr>
          <p:cNvPicPr>
            <a:picLocks noChangeAspect="1"/>
          </p:cNvPicPr>
          <p:nvPr/>
        </p:nvPicPr>
        <p:blipFill>
          <a:blip r:embed="rId3"/>
          <a:stretch>
            <a:fillRect/>
          </a:stretch>
        </p:blipFill>
        <p:spPr>
          <a:xfrm>
            <a:off x="539552" y="188640"/>
            <a:ext cx="4152456" cy="4755433"/>
          </a:xfrm>
          <a:prstGeom prst="rect">
            <a:avLst/>
          </a:prstGeom>
        </p:spPr>
      </p:pic>
      <p:pic>
        <p:nvPicPr>
          <p:cNvPr id="6" name="Imagen 5">
            <a:extLst>
              <a:ext uri="{FF2B5EF4-FFF2-40B4-BE49-F238E27FC236}">
                <a16:creationId xmlns:a16="http://schemas.microsoft.com/office/drawing/2014/main" id="{112EE6CE-EF9B-42A7-8F4D-C77BFBFDC03D}"/>
              </a:ext>
            </a:extLst>
          </p:cNvPr>
          <p:cNvPicPr>
            <a:picLocks noChangeAspect="1"/>
          </p:cNvPicPr>
          <p:nvPr/>
        </p:nvPicPr>
        <p:blipFill>
          <a:blip r:embed="rId4"/>
          <a:stretch>
            <a:fillRect/>
          </a:stretch>
        </p:blipFill>
        <p:spPr>
          <a:xfrm>
            <a:off x="4584923" y="376518"/>
            <a:ext cx="3456384" cy="3368660"/>
          </a:xfrm>
          <a:prstGeom prst="ellipse">
            <a:avLst/>
          </a:prstGeom>
          <a:ln w="28575" cap="rnd">
            <a:solidFill>
              <a:schemeClr val="bg2">
                <a:lumMod val="50000"/>
              </a:schemeClr>
            </a:solidFill>
          </a:ln>
          <a:effectLst>
            <a:outerShdw blurRad="381000" dir="5400000" sx="-80000" sy="-18000" rotWithShape="0">
              <a:srgbClr val="000000">
                <a:alpha val="8000"/>
              </a:srgbClr>
            </a:outerShdw>
          </a:effectLst>
          <a:scene3d>
            <a:camera prst="orthographicFront"/>
            <a:lightRig rig="contrasting" dir="t">
              <a:rot lat="0" lon="0" rev="3000000"/>
            </a:lightRig>
          </a:scene3d>
          <a:sp3d contourW="7620">
            <a:bevelT w="95250" h="31750"/>
            <a:contourClr>
              <a:srgbClr val="333333"/>
            </a:contourClr>
          </a:sp3d>
        </p:spPr>
      </p:pic>
      <p:pic>
        <p:nvPicPr>
          <p:cNvPr id="7" name="Gráfico 6" descr="Reproducir">
            <a:hlinkClick r:id="rId5" action="ppaction://hlinksldjump"/>
            <a:extLst>
              <a:ext uri="{FF2B5EF4-FFF2-40B4-BE49-F238E27FC236}">
                <a16:creationId xmlns:a16="http://schemas.microsoft.com/office/drawing/2014/main" id="{4DD990A8-ED7B-4B33-9F69-66A4FFD3C8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208782" y="6143079"/>
            <a:ext cx="360040" cy="360040"/>
          </a:xfrm>
          <a:prstGeom prst="rect">
            <a:avLst/>
          </a:prstGeom>
        </p:spPr>
      </p:pic>
      <p:pic>
        <p:nvPicPr>
          <p:cNvPr id="10" name="Imagen 9">
            <a:extLst>
              <a:ext uri="{FF2B5EF4-FFF2-40B4-BE49-F238E27FC236}">
                <a16:creationId xmlns:a16="http://schemas.microsoft.com/office/drawing/2014/main" id="{C2F909E3-BD53-4CED-8AF8-DD38790A05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971954">
            <a:off x="7243242" y="1742733"/>
            <a:ext cx="2722411" cy="3422932"/>
          </a:xfrm>
          <a:prstGeom prst="rect">
            <a:avLst/>
          </a:prstGeom>
        </p:spPr>
      </p:pic>
      <p:grpSp>
        <p:nvGrpSpPr>
          <p:cNvPr id="12" name="Grupo 11">
            <a:extLst>
              <a:ext uri="{FF2B5EF4-FFF2-40B4-BE49-F238E27FC236}">
                <a16:creationId xmlns:a16="http://schemas.microsoft.com/office/drawing/2014/main" id="{5CBC0AB2-3542-4F11-97B8-57048C42ED4D}"/>
              </a:ext>
            </a:extLst>
          </p:cNvPr>
          <p:cNvGrpSpPr/>
          <p:nvPr/>
        </p:nvGrpSpPr>
        <p:grpSpPr>
          <a:xfrm>
            <a:off x="5796136" y="4797152"/>
            <a:ext cx="2696297" cy="1810049"/>
            <a:chOff x="5796136" y="4797152"/>
            <a:chExt cx="2696297" cy="1810049"/>
          </a:xfrm>
        </p:grpSpPr>
        <p:pic>
          <p:nvPicPr>
            <p:cNvPr id="8" name="Imagen 7">
              <a:extLst>
                <a:ext uri="{FF2B5EF4-FFF2-40B4-BE49-F238E27FC236}">
                  <a16:creationId xmlns:a16="http://schemas.microsoft.com/office/drawing/2014/main" id="{F7D204A0-39A9-4923-A3BF-06DDE55056BC}"/>
                </a:ext>
              </a:extLst>
            </p:cNvPr>
            <p:cNvPicPr>
              <a:picLocks noChangeAspect="1"/>
            </p:cNvPicPr>
            <p:nvPr/>
          </p:nvPicPr>
          <p:blipFill>
            <a:blip r:embed="rId9"/>
            <a:stretch>
              <a:fillRect/>
            </a:stretch>
          </p:blipFill>
          <p:spPr>
            <a:xfrm>
              <a:off x="5796136" y="4797152"/>
              <a:ext cx="2696297" cy="1810049"/>
            </a:xfrm>
            <a:prstGeom prst="rect">
              <a:avLst/>
            </a:prstGeom>
          </p:spPr>
        </p:pic>
        <p:sp>
          <p:nvSpPr>
            <p:cNvPr id="11" name="Rectángulo: esquinas redondeadas 10">
              <a:extLst>
                <a:ext uri="{FF2B5EF4-FFF2-40B4-BE49-F238E27FC236}">
                  <a16:creationId xmlns:a16="http://schemas.microsoft.com/office/drawing/2014/main" id="{2974D5DD-31C8-4AC4-A9BA-0293FE4D1ECE}"/>
                </a:ext>
              </a:extLst>
            </p:cNvPr>
            <p:cNvSpPr/>
            <p:nvPr/>
          </p:nvSpPr>
          <p:spPr>
            <a:xfrm rot="155613">
              <a:off x="7380348" y="6147893"/>
              <a:ext cx="216024" cy="145571"/>
            </a:xfrm>
            <a:prstGeom prst="round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65307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grpSp>
      </p:grpSp>
      <p:grpSp>
        <p:nvGrpSpPr>
          <p:cNvPr id="16" name="Grupo 15">
            <a:extLst>
              <a:ext uri="{FF2B5EF4-FFF2-40B4-BE49-F238E27FC236}">
                <a16:creationId xmlns:a16="http://schemas.microsoft.com/office/drawing/2014/main" id="{8B70DAFD-D2FA-4A3C-94B1-438B2ED28E5B}"/>
              </a:ext>
            </a:extLst>
          </p:cNvPr>
          <p:cNvGrpSpPr/>
          <p:nvPr/>
        </p:nvGrpSpPr>
        <p:grpSpPr>
          <a:xfrm>
            <a:off x="861952" y="1394510"/>
            <a:ext cx="7353361" cy="504056"/>
            <a:chOff x="755576" y="1988840"/>
            <a:chExt cx="7353361" cy="504056"/>
          </a:xfrm>
        </p:grpSpPr>
        <p:sp>
          <p:nvSpPr>
            <p:cNvPr id="17" name="3 Rectángulo">
              <a:extLst>
                <a:ext uri="{FF2B5EF4-FFF2-40B4-BE49-F238E27FC236}">
                  <a16:creationId xmlns:a16="http://schemas.microsoft.com/office/drawing/2014/main" id="{047A639E-55F9-4224-9C20-427190570DF8}"/>
                </a:ext>
              </a:extLst>
            </p:cNvPr>
            <p:cNvSpPr/>
            <p:nvPr/>
          </p:nvSpPr>
          <p:spPr>
            <a:xfrm>
              <a:off x="1424619" y="2081505"/>
              <a:ext cx="6684318" cy="312181"/>
            </a:xfrm>
            <a:prstGeom prst="rect">
              <a:avLst/>
            </a:prstGeom>
            <a:solidFill>
              <a:srgbClr val="8E7863">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663300"/>
                </a:solidFill>
                <a:highlight>
                  <a:srgbClr val="C0C0C0"/>
                </a:highlight>
                <a:cs typeface="Times New Roman" panose="02020603050405020304" pitchFamily="18" charset="0"/>
              </a:endParaRPr>
            </a:p>
            <a:p>
              <a:pPr algn="ctr">
                <a:defRPr/>
              </a:pPr>
              <a:endParaRPr lang="es-ES" dirty="0"/>
            </a:p>
          </p:txBody>
        </p:sp>
        <p:sp>
          <p:nvSpPr>
            <p:cNvPr id="2" name="Rectángulo 1">
              <a:extLst>
                <a:ext uri="{FF2B5EF4-FFF2-40B4-BE49-F238E27FC236}">
                  <a16:creationId xmlns:a16="http://schemas.microsoft.com/office/drawing/2014/main" id="{51C21143-7EB7-4BF7-84D5-D119A41C0DF3}"/>
                </a:ext>
              </a:extLst>
            </p:cNvPr>
            <p:cNvSpPr/>
            <p:nvPr/>
          </p:nvSpPr>
          <p:spPr>
            <a:xfrm>
              <a:off x="755576" y="2052947"/>
              <a:ext cx="2993127" cy="369332"/>
            </a:xfrm>
            <a:prstGeom prst="rect">
              <a:avLst/>
            </a:prstGeom>
          </p:spPr>
          <p:txBody>
            <a:bodyPr wrap="none">
              <a:spAutoFit/>
            </a:bodyPr>
            <a:lstStyle/>
            <a:p>
              <a:pPr marL="266700" indent="0">
                <a:buNone/>
              </a:pPr>
              <a:r>
                <a:rPr lang="es-ES_tradnl" dirty="0">
                  <a:solidFill>
                    <a:srgbClr val="663300"/>
                  </a:solidFill>
                  <a:cs typeface="Times New Roman" panose="02020603050405020304" pitchFamily="18" charset="0"/>
                </a:rPr>
                <a:t>2    Para otras Entidades</a:t>
              </a:r>
            </a:p>
          </p:txBody>
        </p:sp>
        <p:grpSp>
          <p:nvGrpSpPr>
            <p:cNvPr id="13" name="Grupo 12">
              <a:extLst>
                <a:ext uri="{FF2B5EF4-FFF2-40B4-BE49-F238E27FC236}">
                  <a16:creationId xmlns:a16="http://schemas.microsoft.com/office/drawing/2014/main" id="{119C9252-4755-47EE-9668-83CF243651D9}"/>
                </a:ext>
              </a:extLst>
            </p:cNvPr>
            <p:cNvGrpSpPr/>
            <p:nvPr/>
          </p:nvGrpSpPr>
          <p:grpSpPr>
            <a:xfrm>
              <a:off x="939531" y="1988840"/>
              <a:ext cx="478406" cy="504056"/>
              <a:chOff x="940400" y="1292156"/>
              <a:chExt cx="478406" cy="504056"/>
            </a:xfrm>
          </p:grpSpPr>
          <p:sp>
            <p:nvSpPr>
              <p:cNvPr id="3" name="Diagrama de flujo: conector 2">
                <a:extLst>
                  <a:ext uri="{FF2B5EF4-FFF2-40B4-BE49-F238E27FC236}">
                    <a16:creationId xmlns:a16="http://schemas.microsoft.com/office/drawing/2014/main" id="{783B21F6-EF02-4D1A-98DC-76CB8CFE7455}"/>
                  </a:ext>
                </a:extLst>
              </p:cNvPr>
              <p:cNvSpPr/>
              <p:nvPr/>
            </p:nvSpPr>
            <p:spPr>
              <a:xfrm>
                <a:off x="999582" y="1356263"/>
                <a:ext cx="360040" cy="369332"/>
              </a:xfrm>
              <a:prstGeom prst="flowChartConnector">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Arco de bloque 5">
                <a:extLst>
                  <a:ext uri="{FF2B5EF4-FFF2-40B4-BE49-F238E27FC236}">
                    <a16:creationId xmlns:a16="http://schemas.microsoft.com/office/drawing/2014/main" id="{6D0A3639-7A2F-46A6-A00F-00FB5C0DEC01}"/>
                  </a:ext>
                </a:extLst>
              </p:cNvPr>
              <p:cNvSpPr/>
              <p:nvPr/>
            </p:nvSpPr>
            <p:spPr>
              <a:xfrm rot="13461920">
                <a:off x="940400" y="1292156"/>
                <a:ext cx="478406" cy="504056"/>
              </a:xfrm>
              <a:prstGeom prst="blockArc">
                <a:avLst/>
              </a:prstGeom>
              <a:solidFill>
                <a:srgbClr val="8E7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grpSp>
      <p:graphicFrame>
        <p:nvGraphicFramePr>
          <p:cNvPr id="14" name="Tabla 13">
            <a:extLst>
              <a:ext uri="{FF2B5EF4-FFF2-40B4-BE49-F238E27FC236}">
                <a16:creationId xmlns:a16="http://schemas.microsoft.com/office/drawing/2014/main" id="{37C8CD07-9B3B-4A8A-98FB-6EC225681080}"/>
              </a:ext>
            </a:extLst>
          </p:cNvPr>
          <p:cNvGraphicFramePr>
            <a:graphicFrameLocks noGrp="1"/>
          </p:cNvGraphicFramePr>
          <p:nvPr>
            <p:extLst>
              <p:ext uri="{D42A27DB-BD31-4B8C-83A1-F6EECF244321}">
                <p14:modId xmlns:p14="http://schemas.microsoft.com/office/powerpoint/2010/main" val="2951315183"/>
              </p:ext>
            </p:extLst>
          </p:nvPr>
        </p:nvGraphicFramePr>
        <p:xfrm>
          <a:off x="472033" y="2148488"/>
          <a:ext cx="8324329" cy="3291876"/>
        </p:xfrm>
        <a:graphic>
          <a:graphicData uri="http://schemas.openxmlformats.org/drawingml/2006/table">
            <a:tbl>
              <a:tblPr/>
              <a:tblGrid>
                <a:gridCol w="2327127">
                  <a:extLst>
                    <a:ext uri="{9D8B030D-6E8A-4147-A177-3AD203B41FA5}">
                      <a16:colId xmlns:a16="http://schemas.microsoft.com/office/drawing/2014/main" val="1584711394"/>
                    </a:ext>
                  </a:extLst>
                </a:gridCol>
                <a:gridCol w="2327127">
                  <a:extLst>
                    <a:ext uri="{9D8B030D-6E8A-4147-A177-3AD203B41FA5}">
                      <a16:colId xmlns:a16="http://schemas.microsoft.com/office/drawing/2014/main" val="1069419705"/>
                    </a:ext>
                  </a:extLst>
                </a:gridCol>
                <a:gridCol w="648426">
                  <a:extLst>
                    <a:ext uri="{9D8B030D-6E8A-4147-A177-3AD203B41FA5}">
                      <a16:colId xmlns:a16="http://schemas.microsoft.com/office/drawing/2014/main" val="1706591502"/>
                    </a:ext>
                  </a:extLst>
                </a:gridCol>
                <a:gridCol w="446693">
                  <a:extLst>
                    <a:ext uri="{9D8B030D-6E8A-4147-A177-3AD203B41FA5}">
                      <a16:colId xmlns:a16="http://schemas.microsoft.com/office/drawing/2014/main" val="1021211463"/>
                    </a:ext>
                  </a:extLst>
                </a:gridCol>
                <a:gridCol w="443091">
                  <a:extLst>
                    <a:ext uri="{9D8B030D-6E8A-4147-A177-3AD203B41FA5}">
                      <a16:colId xmlns:a16="http://schemas.microsoft.com/office/drawing/2014/main" val="2592832576"/>
                    </a:ext>
                  </a:extLst>
                </a:gridCol>
                <a:gridCol w="324212">
                  <a:extLst>
                    <a:ext uri="{9D8B030D-6E8A-4147-A177-3AD203B41FA5}">
                      <a16:colId xmlns:a16="http://schemas.microsoft.com/office/drawing/2014/main" val="3372139216"/>
                    </a:ext>
                  </a:extLst>
                </a:gridCol>
                <a:gridCol w="558183">
                  <a:extLst>
                    <a:ext uri="{9D8B030D-6E8A-4147-A177-3AD203B41FA5}">
                      <a16:colId xmlns:a16="http://schemas.microsoft.com/office/drawing/2014/main" val="1404984750"/>
                    </a:ext>
                  </a:extLst>
                </a:gridCol>
                <a:gridCol w="216142">
                  <a:extLst>
                    <a:ext uri="{9D8B030D-6E8A-4147-A177-3AD203B41FA5}">
                      <a16:colId xmlns:a16="http://schemas.microsoft.com/office/drawing/2014/main" val="3110401234"/>
                    </a:ext>
                  </a:extLst>
                </a:gridCol>
                <a:gridCol w="601045">
                  <a:extLst>
                    <a:ext uri="{9D8B030D-6E8A-4147-A177-3AD203B41FA5}">
                      <a16:colId xmlns:a16="http://schemas.microsoft.com/office/drawing/2014/main" val="1612692026"/>
                    </a:ext>
                  </a:extLst>
                </a:gridCol>
                <a:gridCol w="432283">
                  <a:extLst>
                    <a:ext uri="{9D8B030D-6E8A-4147-A177-3AD203B41FA5}">
                      <a16:colId xmlns:a16="http://schemas.microsoft.com/office/drawing/2014/main" val="3153424214"/>
                    </a:ext>
                  </a:extLst>
                </a:gridCol>
              </a:tblGrid>
              <a:tr h="39749">
                <a:tc rowSpan="2">
                  <a:txBody>
                    <a:bodyPr/>
                    <a:lstStyle/>
                    <a:p>
                      <a:pPr algn="ctr" fontAlgn="ctr"/>
                      <a:r>
                        <a:rPr lang="es-ES" sz="1200" b="1" i="0" u="none" strike="noStrike" dirty="0">
                          <a:solidFill>
                            <a:srgbClr val="FFFFFF"/>
                          </a:solidFill>
                          <a:effectLst/>
                          <a:latin typeface="Calibri" panose="020F0502020204030204" pitchFamily="34" charset="0"/>
                        </a:rPr>
                        <a:t>Grupo </a:t>
                      </a:r>
                    </a:p>
                  </a:txBody>
                  <a:tcPr marL="6835" marR="6835" marT="6835"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3300"/>
                    </a:solidFill>
                  </a:tcPr>
                </a:tc>
                <a:tc rowSpan="2">
                  <a:txBody>
                    <a:bodyPr/>
                    <a:lstStyle/>
                    <a:p>
                      <a:pPr algn="ctr" fontAlgn="ctr"/>
                      <a:r>
                        <a:rPr lang="es-ES" sz="1200" b="1" i="0" u="none" strike="noStrike" dirty="0">
                          <a:solidFill>
                            <a:srgbClr val="FFFFFF"/>
                          </a:solidFill>
                          <a:effectLst/>
                          <a:latin typeface="Calibri" panose="020F0502020204030204" pitchFamily="34" charset="0"/>
                        </a:rPr>
                        <a:t>Entidad</a:t>
                      </a:r>
                    </a:p>
                  </a:txBody>
                  <a:tcPr marL="6835" marR="6835" marT="68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3300"/>
                    </a:solidFill>
                  </a:tcPr>
                </a:tc>
                <a:tc rowSpan="2">
                  <a:txBody>
                    <a:bodyPr/>
                    <a:lstStyle/>
                    <a:p>
                      <a:pPr algn="ctr" fontAlgn="ctr"/>
                      <a:r>
                        <a:rPr lang="es-ES" sz="1200" b="1" i="0" u="none" strike="noStrike" dirty="0">
                          <a:solidFill>
                            <a:srgbClr val="FFFFFF"/>
                          </a:solidFill>
                          <a:effectLst/>
                          <a:latin typeface="Calibri" panose="020F0502020204030204" pitchFamily="34" charset="0"/>
                        </a:rPr>
                        <a:t>Periodo</a:t>
                      </a:r>
                    </a:p>
                  </a:txBody>
                  <a:tcPr marL="6835" marR="6835" marT="68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3300"/>
                    </a:solidFill>
                  </a:tcPr>
                </a:tc>
                <a:tc gridSpan="7">
                  <a:txBody>
                    <a:bodyPr/>
                    <a:lstStyle/>
                    <a:p>
                      <a:pPr algn="ctr" fontAlgn="ctr"/>
                      <a:r>
                        <a:rPr lang="es-ES" sz="1200" b="1" i="0" u="none" strike="noStrike" dirty="0">
                          <a:solidFill>
                            <a:srgbClr val="FFFFFF"/>
                          </a:solidFill>
                          <a:effectLst/>
                          <a:latin typeface="Calibri" panose="020F0502020204030204" pitchFamily="34" charset="0"/>
                        </a:rPr>
                        <a:t>Actividades Formativas</a:t>
                      </a:r>
                    </a:p>
                  </a:txBody>
                  <a:tcPr marL="6835" marR="6835" marT="6835"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33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36716026"/>
                  </a:ext>
                </a:extLst>
              </a:tr>
              <a:tr h="36773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700" b="0" i="0" u="none" strike="noStrike" dirty="0">
                          <a:solidFill>
                            <a:srgbClr val="000000"/>
                          </a:solidFill>
                          <a:effectLst/>
                          <a:latin typeface="Calibri" panose="020F0502020204030204" pitchFamily="34" charset="0"/>
                        </a:rPr>
                        <a:t>GIS</a:t>
                      </a:r>
                    </a:p>
                  </a:txBody>
                  <a:tcPr marL="6835" marR="6835" marT="6835" marB="0" anchor="ctr">
                    <a:lnL w="12700" cap="flat" cmpd="sng" algn="ctr">
                      <a:solidFill>
                        <a:srgbClr val="FFFFFF"/>
                      </a:solidFill>
                      <a:prstDash val="solid"/>
                      <a:round/>
                      <a:headEnd type="none" w="med" len="med"/>
                      <a:tailEnd type="none" w="med" len="med"/>
                    </a:lnL>
                    <a:lnR w="6350" cap="flat" cmpd="sng" algn="ctr">
                      <a:solidFill>
                        <a:srgbClr val="6633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E7"/>
                    </a:solidFill>
                  </a:tcPr>
                </a:tc>
                <a:tc>
                  <a:txBody>
                    <a:bodyPr/>
                    <a:lstStyle/>
                    <a:p>
                      <a:pPr algn="ctr" fontAlgn="ctr"/>
                      <a:r>
                        <a:rPr lang="es-ES" sz="700" b="0" i="0" u="none" strike="noStrike">
                          <a:solidFill>
                            <a:srgbClr val="000000"/>
                          </a:solidFill>
                          <a:effectLst/>
                          <a:latin typeface="Calibri" panose="020F0502020204030204" pitchFamily="34" charset="0"/>
                        </a:rPr>
                        <a:t>Cartografía</a:t>
                      </a:r>
                      <a:br>
                        <a:rPr lang="es-ES" sz="700" b="0" i="0" u="none" strike="noStrike">
                          <a:solidFill>
                            <a:srgbClr val="000000"/>
                          </a:solidFill>
                          <a:effectLst/>
                          <a:latin typeface="Calibri" panose="020F0502020204030204" pitchFamily="34" charset="0"/>
                        </a:rPr>
                      </a:br>
                      <a:r>
                        <a:rPr lang="es-ES" sz="700" b="0" i="0" u="none" strike="noStrike">
                          <a:solidFill>
                            <a:srgbClr val="000000"/>
                          </a:solidFill>
                          <a:effectLst/>
                          <a:latin typeface="Calibri" panose="020F0502020204030204" pitchFamily="34" charset="0"/>
                        </a:rPr>
                        <a:t> digital</a:t>
                      </a:r>
                    </a:p>
                  </a:txBody>
                  <a:tcPr marL="6835" marR="6835" marT="6835" marB="0" anchor="ctr">
                    <a:lnL w="6350" cap="flat" cmpd="sng" algn="ctr">
                      <a:solidFill>
                        <a:srgbClr val="663300"/>
                      </a:solidFill>
                      <a:prstDash val="dot"/>
                      <a:round/>
                      <a:headEnd type="none" w="med" len="med"/>
                      <a:tailEnd type="none" w="med" len="med"/>
                    </a:lnL>
                    <a:lnR w="6350" cap="flat" cmpd="sng" algn="ctr">
                      <a:solidFill>
                        <a:srgbClr val="6633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E7"/>
                    </a:solidFill>
                  </a:tcPr>
                </a:tc>
                <a:tc>
                  <a:txBody>
                    <a:bodyPr/>
                    <a:lstStyle/>
                    <a:p>
                      <a:pPr algn="ctr" fontAlgn="ctr"/>
                      <a:r>
                        <a:rPr lang="es-ES" sz="700" b="0" i="0" u="none" strike="noStrike">
                          <a:solidFill>
                            <a:srgbClr val="000000"/>
                          </a:solidFill>
                          <a:effectLst/>
                          <a:latin typeface="Calibri" panose="020F0502020204030204" pitchFamily="34" charset="0"/>
                        </a:rPr>
                        <a:t>Bases</a:t>
                      </a:r>
                      <a:br>
                        <a:rPr lang="es-ES" sz="700" b="0" i="0" u="none" strike="noStrike">
                          <a:solidFill>
                            <a:srgbClr val="000000"/>
                          </a:solidFill>
                          <a:effectLst/>
                          <a:latin typeface="Calibri" panose="020F0502020204030204" pitchFamily="34" charset="0"/>
                        </a:rPr>
                      </a:br>
                      <a:r>
                        <a:rPr lang="es-ES" sz="700" b="0" i="0" u="none" strike="noStrike">
                          <a:solidFill>
                            <a:srgbClr val="000000"/>
                          </a:solidFill>
                          <a:effectLst/>
                          <a:latin typeface="Calibri" panose="020F0502020204030204" pitchFamily="34" charset="0"/>
                        </a:rPr>
                        <a:t> Datos</a:t>
                      </a:r>
                    </a:p>
                  </a:txBody>
                  <a:tcPr marL="6835" marR="6835" marT="6835" marB="0" anchor="ctr">
                    <a:lnL w="6350" cap="flat" cmpd="sng" algn="ctr">
                      <a:solidFill>
                        <a:srgbClr val="663300"/>
                      </a:solidFill>
                      <a:prstDash val="dot"/>
                      <a:round/>
                      <a:headEnd type="none" w="med" len="med"/>
                      <a:tailEnd type="none" w="med" len="med"/>
                    </a:lnL>
                    <a:lnR w="6350" cap="flat" cmpd="sng" algn="ctr">
                      <a:solidFill>
                        <a:srgbClr val="6633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E7"/>
                    </a:solidFill>
                  </a:tcPr>
                </a:tc>
                <a:tc>
                  <a:txBody>
                    <a:bodyPr/>
                    <a:lstStyle/>
                    <a:p>
                      <a:pPr algn="ctr" fontAlgn="ctr"/>
                      <a:r>
                        <a:rPr lang="es-ES" sz="700" b="0" i="0" u="none" strike="noStrike">
                          <a:solidFill>
                            <a:srgbClr val="000000"/>
                          </a:solidFill>
                          <a:effectLst/>
                          <a:latin typeface="Calibri" panose="020F0502020204030204" pitchFamily="34" charset="0"/>
                        </a:rPr>
                        <a:t>Fotogrametría</a:t>
                      </a:r>
                    </a:p>
                  </a:txBody>
                  <a:tcPr marL="6835" marR="6835" marT="6835" marB="0" anchor="ctr">
                    <a:lnL w="6350" cap="flat" cmpd="sng" algn="ctr">
                      <a:solidFill>
                        <a:srgbClr val="663300"/>
                      </a:solidFill>
                      <a:prstDash val="dot"/>
                      <a:round/>
                      <a:headEnd type="none" w="med" len="med"/>
                      <a:tailEnd type="none" w="med" len="med"/>
                    </a:lnL>
                    <a:lnR w="6350" cap="flat" cmpd="sng" algn="ctr">
                      <a:solidFill>
                        <a:srgbClr val="6633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E7"/>
                    </a:solidFill>
                  </a:tcPr>
                </a:tc>
                <a:tc>
                  <a:txBody>
                    <a:bodyPr/>
                    <a:lstStyle/>
                    <a:p>
                      <a:pPr algn="ctr" fontAlgn="ctr"/>
                      <a:r>
                        <a:rPr lang="es-ES" sz="700" b="0" i="0" u="none" strike="noStrike">
                          <a:solidFill>
                            <a:srgbClr val="000000"/>
                          </a:solidFill>
                          <a:effectLst/>
                          <a:latin typeface="Calibri" panose="020F0502020204030204" pitchFamily="34" charset="0"/>
                        </a:rPr>
                        <a:t>GNSS</a:t>
                      </a:r>
                    </a:p>
                  </a:txBody>
                  <a:tcPr marL="6835" marR="6835" marT="6835" marB="0" anchor="ctr">
                    <a:lnL w="6350" cap="flat" cmpd="sng" algn="ctr">
                      <a:solidFill>
                        <a:srgbClr val="663300"/>
                      </a:solidFill>
                      <a:prstDash val="dot"/>
                      <a:round/>
                      <a:headEnd type="none" w="med" len="med"/>
                      <a:tailEnd type="none" w="med" len="med"/>
                    </a:lnL>
                    <a:lnR w="6350" cap="flat" cmpd="sng" algn="ctr">
                      <a:solidFill>
                        <a:srgbClr val="6633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E7"/>
                    </a:solidFill>
                  </a:tcPr>
                </a:tc>
                <a:tc>
                  <a:txBody>
                    <a:bodyPr/>
                    <a:lstStyle/>
                    <a:p>
                      <a:pPr algn="ctr" fontAlgn="ctr"/>
                      <a:r>
                        <a:rPr lang="es-ES" sz="700" b="0" i="0" u="none" strike="noStrike" dirty="0" err="1">
                          <a:solidFill>
                            <a:srgbClr val="000000"/>
                          </a:solidFill>
                          <a:effectLst/>
                          <a:latin typeface="Calibri" panose="020F0502020204030204" pitchFamily="34" charset="0"/>
                        </a:rPr>
                        <a:t>Geoinformática</a:t>
                      </a:r>
                      <a:endParaRPr lang="es-ES" sz="700" b="0" i="0" u="none" strike="noStrike" dirty="0">
                        <a:solidFill>
                          <a:srgbClr val="000000"/>
                        </a:solidFill>
                        <a:effectLst/>
                        <a:latin typeface="Calibri" panose="020F0502020204030204" pitchFamily="34" charset="0"/>
                      </a:endParaRPr>
                    </a:p>
                  </a:txBody>
                  <a:tcPr marL="6835" marR="6835" marT="6835" marB="0" anchor="ctr">
                    <a:lnL w="6350" cap="flat" cmpd="sng" algn="ctr">
                      <a:solidFill>
                        <a:srgbClr val="663300"/>
                      </a:solidFill>
                      <a:prstDash val="dot"/>
                      <a:round/>
                      <a:headEnd type="none" w="med" len="med"/>
                      <a:tailEnd type="none" w="med" len="med"/>
                    </a:lnL>
                    <a:lnR w="6350" cap="flat" cmpd="sng" algn="ctr">
                      <a:solidFill>
                        <a:srgbClr val="6633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E7"/>
                    </a:solidFill>
                  </a:tcPr>
                </a:tc>
                <a:tc>
                  <a:txBody>
                    <a:bodyPr/>
                    <a:lstStyle/>
                    <a:p>
                      <a:pPr algn="ctr" fontAlgn="ctr"/>
                      <a:r>
                        <a:rPr lang="es-ES" sz="700" b="0" i="0" u="none" strike="noStrike" dirty="0">
                          <a:solidFill>
                            <a:srgbClr val="000000"/>
                          </a:solidFill>
                          <a:effectLst/>
                          <a:latin typeface="Calibri" panose="020F0502020204030204" pitchFamily="34" charset="0"/>
                        </a:rPr>
                        <a:t>Compendio</a:t>
                      </a:r>
                    </a:p>
                  </a:txBody>
                  <a:tcPr marL="6835" marR="6835" marT="6835" marB="0" anchor="ctr">
                    <a:lnL w="6350" cap="flat" cmpd="sng" algn="ctr">
                      <a:solidFill>
                        <a:srgbClr val="663300"/>
                      </a:solidFill>
                      <a:prstDash val="dot"/>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E7"/>
                    </a:solidFill>
                  </a:tcPr>
                </a:tc>
                <a:extLst>
                  <a:ext uri="{0D108BD9-81ED-4DB2-BD59-A6C34878D82A}">
                    <a16:rowId xmlns:a16="http://schemas.microsoft.com/office/drawing/2014/main" val="1041697827"/>
                  </a:ext>
                </a:extLst>
              </a:tr>
              <a:tr h="143540">
                <a:tc>
                  <a:txBody>
                    <a:bodyPr/>
                    <a:lstStyle/>
                    <a:p>
                      <a:pPr algn="ctr" fontAlgn="ctr"/>
                      <a:r>
                        <a:rPr lang="es-ES" sz="1000" b="0" i="1" u="none" strike="noStrike" dirty="0">
                          <a:solidFill>
                            <a:srgbClr val="000000"/>
                          </a:solidFill>
                          <a:effectLst/>
                          <a:latin typeface="Calibri" panose="020F0502020204030204" pitchFamily="34" charset="0"/>
                        </a:rPr>
                        <a:t>ITACyL</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FFF3E7"/>
                    </a:solidFill>
                  </a:tcPr>
                </a:tc>
                <a:tc>
                  <a:txBody>
                    <a:bodyPr/>
                    <a:lstStyle/>
                    <a:p>
                      <a:pPr marL="85725" indent="0" algn="l" fontAlgn="ctr"/>
                      <a:r>
                        <a:rPr lang="es-ES" sz="800" b="0" i="1" u="none" strike="noStrike" dirty="0">
                          <a:solidFill>
                            <a:srgbClr val="000000"/>
                          </a:solidFill>
                          <a:effectLst/>
                          <a:latin typeface="Calibri" panose="020F0502020204030204" pitchFamily="34" charset="0"/>
                        </a:rPr>
                        <a:t>Servicios Centrales y Unidades Territoriales</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2005-2021</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7</a:t>
                      </a:r>
                    </a:p>
                  </a:txBody>
                  <a:tcPr marL="6835" marR="6835" marT="6835" marB="0" anchor="ctr">
                    <a:lnL w="12700" cap="flat" cmpd="sng" algn="ctr">
                      <a:solidFill>
                        <a:srgbClr val="6633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4</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2</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3</a:t>
                      </a:r>
                    </a:p>
                  </a:txBody>
                  <a:tcPr marL="6835" marR="6835" marT="6835" marB="0" anchor="ctr">
                    <a:lnL w="6350" cap="flat" cmpd="sng" algn="ctr">
                      <a:solidFill>
                        <a:srgbClr val="A6A6A6"/>
                      </a:solidFill>
                      <a:prstDash val="dot"/>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E6DCB4"/>
                    </a:solidFill>
                  </a:tcPr>
                </a:tc>
                <a:extLst>
                  <a:ext uri="{0D108BD9-81ED-4DB2-BD59-A6C34878D82A}">
                    <a16:rowId xmlns:a16="http://schemas.microsoft.com/office/drawing/2014/main" val="4105039763"/>
                  </a:ext>
                </a:extLst>
              </a:tr>
              <a:tr h="143540">
                <a:tc rowSpan="4">
                  <a:txBody>
                    <a:bodyPr/>
                    <a:lstStyle/>
                    <a:p>
                      <a:pPr algn="ctr" fontAlgn="ctr"/>
                      <a:r>
                        <a:rPr lang="es-ES" sz="1000" b="0" i="1" u="none" strike="noStrike">
                          <a:solidFill>
                            <a:srgbClr val="000000"/>
                          </a:solidFill>
                          <a:effectLst/>
                          <a:latin typeface="Calibri" panose="020F0502020204030204" pitchFamily="34" charset="0"/>
                        </a:rPr>
                        <a:t>Universidades</a:t>
                      </a:r>
                      <a:br>
                        <a:rPr lang="es-ES" sz="1000" b="0" i="1" u="none" strike="noStrike">
                          <a:solidFill>
                            <a:srgbClr val="000000"/>
                          </a:solidFill>
                          <a:effectLst/>
                          <a:latin typeface="Calibri" panose="020F0502020204030204" pitchFamily="34" charset="0"/>
                        </a:rPr>
                      </a:br>
                      <a:r>
                        <a:rPr lang="es-ES" sz="1000" b="0" i="1" u="none" strike="noStrike">
                          <a:solidFill>
                            <a:srgbClr val="000000"/>
                          </a:solidFill>
                          <a:effectLst/>
                          <a:latin typeface="Calibri" panose="020F0502020204030204" pitchFamily="34" charset="0"/>
                        </a:rPr>
                        <a:t>(Colaboración)</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FFF3E7"/>
                    </a:solidFill>
                  </a:tcPr>
                </a:tc>
                <a:tc rowSpan="2">
                  <a:txBody>
                    <a:bodyPr/>
                    <a:lstStyle/>
                    <a:p>
                      <a:pPr marL="85725" indent="0" algn="l" fontAlgn="ctr"/>
                      <a:r>
                        <a:rPr lang="es-ES" sz="800" b="0" i="1" u="none" strike="noStrike" dirty="0">
                          <a:solidFill>
                            <a:srgbClr val="000000"/>
                          </a:solidFill>
                          <a:effectLst/>
                          <a:latin typeface="Calibri" panose="020F0502020204030204" pitchFamily="34" charset="0"/>
                        </a:rPr>
                        <a:t>Universidad de Salamanca (USA)</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2007-2015</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1</a:t>
                      </a:r>
                    </a:p>
                  </a:txBody>
                  <a:tcPr marL="6835" marR="6835" marT="6835" marB="0" anchor="ctr">
                    <a:lnL w="12700" cap="flat" cmpd="sng" algn="ctr">
                      <a:solidFill>
                        <a:srgbClr val="663300"/>
                      </a:solidFill>
                      <a:prstDash val="solid"/>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1</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3186058216"/>
                  </a:ext>
                </a:extLst>
              </a:tr>
              <a:tr h="247435">
                <a:tc vMerge="1">
                  <a:txBody>
                    <a:bodyPr/>
                    <a:lstStyle/>
                    <a:p>
                      <a:endParaRPr lang="es-ES"/>
                    </a:p>
                  </a:txBody>
                  <a:tcPr/>
                </a:tc>
                <a:tc vMerge="1">
                  <a:txBody>
                    <a:bodyPr/>
                    <a:lstStyle/>
                    <a:p>
                      <a:endParaRPr lang="es-ES"/>
                    </a:p>
                  </a:txBody>
                  <a:tcPr/>
                </a:tc>
                <a:tc>
                  <a:txBody>
                    <a:bodyPr/>
                    <a:lstStyle/>
                    <a:p>
                      <a:pPr algn="ctr" fontAlgn="ctr"/>
                      <a:r>
                        <a:rPr lang="es-ES" sz="800" b="0" i="0" u="none" strike="noStrike" dirty="0">
                          <a:solidFill>
                            <a:srgbClr val="000000"/>
                          </a:solidFill>
                          <a:effectLst/>
                          <a:latin typeface="Calibri" panose="020F0502020204030204" pitchFamily="34" charset="0"/>
                        </a:rPr>
                        <a:t>D. 2006-Act</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12700" cap="flat" cmpd="sng" algn="ctr">
                      <a:solidFill>
                        <a:srgbClr val="6633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18</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991655916"/>
                  </a:ext>
                </a:extLst>
              </a:tr>
              <a:tr h="143540">
                <a:tc vMerge="1">
                  <a:txBody>
                    <a:bodyPr/>
                    <a:lstStyle/>
                    <a:p>
                      <a:endParaRPr lang="es-ES"/>
                    </a:p>
                  </a:txBody>
                  <a:tcPr/>
                </a:tc>
                <a:tc>
                  <a:txBody>
                    <a:bodyPr/>
                    <a:lstStyle/>
                    <a:p>
                      <a:pPr marL="85725" indent="0" algn="l" fontAlgn="ctr"/>
                      <a:r>
                        <a:rPr lang="es-ES" sz="800" b="0" i="1" u="none" strike="noStrike" dirty="0">
                          <a:solidFill>
                            <a:srgbClr val="000000"/>
                          </a:solidFill>
                          <a:effectLst/>
                          <a:latin typeface="Calibri" panose="020F0502020204030204" pitchFamily="34" charset="0"/>
                        </a:rPr>
                        <a:t>Universidad de León (ULE)</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2008</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12700" cap="flat" cmpd="sng" algn="ctr">
                      <a:solidFill>
                        <a:srgbClr val="6633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2</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3797877785"/>
                  </a:ext>
                </a:extLst>
              </a:tr>
              <a:tr h="143540">
                <a:tc vMerge="1">
                  <a:txBody>
                    <a:bodyPr/>
                    <a:lstStyle/>
                    <a:p>
                      <a:endParaRPr lang="es-ES"/>
                    </a:p>
                  </a:txBody>
                  <a:tcPr/>
                </a:tc>
                <a:tc>
                  <a:txBody>
                    <a:bodyPr/>
                    <a:lstStyle/>
                    <a:p>
                      <a:pPr marL="85725" indent="0" algn="l" fontAlgn="ctr"/>
                      <a:r>
                        <a:rPr lang="es-ES" sz="800" b="0" i="1" u="none" strike="noStrike" dirty="0">
                          <a:solidFill>
                            <a:srgbClr val="000000"/>
                          </a:solidFill>
                          <a:effectLst/>
                          <a:latin typeface="Calibri" panose="020F0502020204030204" pitchFamily="34" charset="0"/>
                        </a:rPr>
                        <a:t>Universidad de Valladolid (UVA)</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2007</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1</a:t>
                      </a:r>
                    </a:p>
                  </a:txBody>
                  <a:tcPr marL="6835" marR="6835" marT="6835" marB="0" anchor="ctr">
                    <a:lnL w="12700" cap="flat" cmpd="sng" algn="ctr">
                      <a:solidFill>
                        <a:srgbClr val="6633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extLst>
                  <a:ext uri="{0D108BD9-81ED-4DB2-BD59-A6C34878D82A}">
                    <a16:rowId xmlns:a16="http://schemas.microsoft.com/office/drawing/2014/main" val="902099132"/>
                  </a:ext>
                </a:extLst>
              </a:tr>
              <a:tr h="367735">
                <a:tc rowSpan="2">
                  <a:txBody>
                    <a:bodyPr/>
                    <a:lstStyle/>
                    <a:p>
                      <a:pPr algn="ctr" fontAlgn="ctr"/>
                      <a:r>
                        <a:rPr lang="es-ES" sz="1000" b="0" i="1" u="none" strike="noStrike">
                          <a:solidFill>
                            <a:srgbClr val="000000"/>
                          </a:solidFill>
                          <a:effectLst/>
                          <a:latin typeface="Calibri" panose="020F0502020204030204" pitchFamily="34" charset="0"/>
                        </a:rPr>
                        <a:t>Colegios Profesionales</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FFF3E7"/>
                    </a:solidFill>
                  </a:tcPr>
                </a:tc>
                <a:tc>
                  <a:txBody>
                    <a:bodyPr/>
                    <a:lstStyle/>
                    <a:p>
                      <a:pPr marL="85725" indent="0" algn="l" fontAlgn="ctr"/>
                      <a:r>
                        <a:rPr lang="es-ES" sz="800" b="0" i="1" u="none" strike="noStrike" dirty="0">
                          <a:solidFill>
                            <a:srgbClr val="000000"/>
                          </a:solidFill>
                          <a:effectLst/>
                          <a:latin typeface="Calibri" panose="020F0502020204030204" pitchFamily="34" charset="0"/>
                        </a:rPr>
                        <a:t>Colegio Oficial de Ingenieros Técnicos Agrícolas de Castilla-Duero  (COITA)</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2009-2011</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4</a:t>
                      </a:r>
                    </a:p>
                  </a:txBody>
                  <a:tcPr marL="6835" marR="6835" marT="6835" marB="0" anchor="ctr">
                    <a:lnL w="12700" cap="flat" cmpd="sng" algn="ctr">
                      <a:solidFill>
                        <a:srgbClr val="663300"/>
                      </a:solidFill>
                      <a:prstDash val="solid"/>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413324717"/>
                  </a:ext>
                </a:extLst>
              </a:tr>
              <a:tr h="367735">
                <a:tc vMerge="1">
                  <a:txBody>
                    <a:bodyPr/>
                    <a:lstStyle/>
                    <a:p>
                      <a:endParaRPr lang="es-ES"/>
                    </a:p>
                  </a:txBody>
                  <a:tcPr/>
                </a:tc>
                <a:tc>
                  <a:txBody>
                    <a:bodyPr/>
                    <a:lstStyle/>
                    <a:p>
                      <a:pPr marL="85725" indent="0" algn="l" fontAlgn="ctr"/>
                      <a:r>
                        <a:rPr lang="es-ES" sz="800" b="0" i="1" u="none" strike="noStrike" dirty="0">
                          <a:solidFill>
                            <a:srgbClr val="000000"/>
                          </a:solidFill>
                          <a:effectLst/>
                          <a:latin typeface="Calibri" panose="020F0502020204030204" pitchFamily="34" charset="0"/>
                        </a:rPr>
                        <a:t>Colegio Oficial de Ingenieros Agrónomos Castilla y León y Cantabria  (</a:t>
                      </a:r>
                      <a:r>
                        <a:rPr lang="es-ES" sz="800" b="0" i="1" u="none" strike="noStrike" dirty="0" err="1">
                          <a:solidFill>
                            <a:srgbClr val="000000"/>
                          </a:solidFill>
                          <a:effectLst/>
                          <a:latin typeface="Calibri" panose="020F0502020204030204" pitchFamily="34" charset="0"/>
                        </a:rPr>
                        <a:t>COIACyL</a:t>
                      </a:r>
                      <a:r>
                        <a:rPr lang="es-ES" sz="800" b="0" i="1" u="none" strike="noStrike" dirty="0">
                          <a:solidFill>
                            <a:srgbClr val="000000"/>
                          </a:solidFill>
                          <a:effectLst/>
                          <a:latin typeface="Calibri" panose="020F0502020204030204" pitchFamily="34" charset="0"/>
                        </a:rPr>
                        <a:t>)</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2009</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1</a:t>
                      </a:r>
                    </a:p>
                  </a:txBody>
                  <a:tcPr marL="6835" marR="6835" marT="6835" marB="0" anchor="ctr">
                    <a:lnL w="12700" cap="flat" cmpd="sng" algn="ctr">
                      <a:solidFill>
                        <a:srgbClr val="6633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extLst>
                  <a:ext uri="{0D108BD9-81ED-4DB2-BD59-A6C34878D82A}">
                    <a16:rowId xmlns:a16="http://schemas.microsoft.com/office/drawing/2014/main" val="1941711117"/>
                  </a:ext>
                </a:extLst>
              </a:tr>
              <a:tr h="143540">
                <a:tc rowSpan="3">
                  <a:txBody>
                    <a:bodyPr/>
                    <a:lstStyle/>
                    <a:p>
                      <a:pPr algn="ctr" fontAlgn="ctr"/>
                      <a:r>
                        <a:rPr lang="es-ES" sz="1000" b="0" i="1" u="none" strike="noStrike" dirty="0">
                          <a:solidFill>
                            <a:srgbClr val="000000"/>
                          </a:solidFill>
                          <a:effectLst/>
                          <a:latin typeface="Calibri" panose="020F0502020204030204" pitchFamily="34" charset="0"/>
                        </a:rPr>
                        <a:t>Otras Consejerías</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FFF3E7"/>
                    </a:solidFill>
                  </a:tcPr>
                </a:tc>
                <a:tc>
                  <a:txBody>
                    <a:bodyPr/>
                    <a:lstStyle/>
                    <a:p>
                      <a:pPr marL="85725" indent="0" algn="l" fontAlgn="ctr"/>
                      <a:r>
                        <a:rPr lang="es-ES" sz="800" b="0" i="1" u="none" strike="noStrike" dirty="0">
                          <a:solidFill>
                            <a:srgbClr val="000000"/>
                          </a:solidFill>
                          <a:effectLst/>
                          <a:latin typeface="Calibri" panose="020F0502020204030204" pitchFamily="34" charset="0"/>
                        </a:rPr>
                        <a:t>Consejería de Cultura, Turismo y Deporte </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2006-2010</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5</a:t>
                      </a:r>
                    </a:p>
                  </a:txBody>
                  <a:tcPr marL="6835" marR="6835" marT="6835" marB="0" anchor="ctr">
                    <a:lnL w="12700" cap="flat" cmpd="sng" algn="ctr">
                      <a:solidFill>
                        <a:srgbClr val="663300"/>
                      </a:solidFill>
                      <a:prstDash val="solid"/>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865747694"/>
                  </a:ext>
                </a:extLst>
              </a:tr>
              <a:tr h="367735">
                <a:tc vMerge="1">
                  <a:txBody>
                    <a:bodyPr/>
                    <a:lstStyle/>
                    <a:p>
                      <a:endParaRPr lang="es-ES"/>
                    </a:p>
                  </a:txBody>
                  <a:tcPr/>
                </a:tc>
                <a:tc>
                  <a:txBody>
                    <a:bodyPr/>
                    <a:lstStyle/>
                    <a:p>
                      <a:pPr marL="85725" indent="0" algn="l" fontAlgn="ctr"/>
                      <a:r>
                        <a:rPr lang="es-ES" sz="800" b="0" i="1" u="none" strike="noStrike" dirty="0">
                          <a:solidFill>
                            <a:srgbClr val="000000"/>
                          </a:solidFill>
                          <a:effectLst/>
                          <a:latin typeface="Calibri" panose="020F0502020204030204" pitchFamily="34" charset="0"/>
                        </a:rPr>
                        <a:t>Consejería de Medio Ambiente, Vivienda y Ordenación del Territorio (CIT)</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2007 y 2024</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1</a:t>
                      </a:r>
                    </a:p>
                  </a:txBody>
                  <a:tcPr marL="6835" marR="6835" marT="6835" marB="0" anchor="ctr">
                    <a:lnL w="12700" cap="flat" cmpd="sng" algn="ctr">
                      <a:solidFill>
                        <a:srgbClr val="6633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1</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extLst>
                  <a:ext uri="{0D108BD9-81ED-4DB2-BD59-A6C34878D82A}">
                    <a16:rowId xmlns:a16="http://schemas.microsoft.com/office/drawing/2014/main" val="3759073691"/>
                  </a:ext>
                </a:extLst>
              </a:tr>
              <a:tr h="143540">
                <a:tc vMerge="1">
                  <a:txBody>
                    <a:bodyPr/>
                    <a:lstStyle/>
                    <a:p>
                      <a:endParaRPr lang="es-ES"/>
                    </a:p>
                  </a:txBody>
                  <a:tcPr/>
                </a:tc>
                <a:tc>
                  <a:txBody>
                    <a:bodyPr/>
                    <a:lstStyle/>
                    <a:p>
                      <a:pPr marL="85725" indent="0" algn="l" fontAlgn="ctr"/>
                      <a:r>
                        <a:rPr lang="es-ES" sz="800" b="0" i="1" u="none" strike="noStrike" dirty="0">
                          <a:solidFill>
                            <a:srgbClr val="000000"/>
                          </a:solidFill>
                          <a:effectLst/>
                          <a:latin typeface="Calibri" panose="020F0502020204030204" pitchFamily="34" charset="0"/>
                        </a:rPr>
                        <a:t>Consejería de Economía y Hacienda</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2024</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1</a:t>
                      </a:r>
                    </a:p>
                  </a:txBody>
                  <a:tcPr marL="6835" marR="6835" marT="6835" marB="0" anchor="ctr">
                    <a:lnL w="12700" cap="flat" cmpd="sng" algn="ctr">
                      <a:solidFill>
                        <a:srgbClr val="6633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12700" cap="flat" cmpd="sng" algn="ctr">
                      <a:solidFill>
                        <a:srgbClr val="6633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663300"/>
                      </a:solidFill>
                      <a:prstDash val="solid"/>
                      <a:round/>
                      <a:headEnd type="none" w="med" len="med"/>
                      <a:tailEnd type="none" w="med" len="med"/>
                    </a:lnB>
                  </a:tcPr>
                </a:tc>
                <a:extLst>
                  <a:ext uri="{0D108BD9-81ED-4DB2-BD59-A6C34878D82A}">
                    <a16:rowId xmlns:a16="http://schemas.microsoft.com/office/drawing/2014/main" val="1913243959"/>
                  </a:ext>
                </a:extLst>
              </a:tr>
              <a:tr h="506851">
                <a:tc>
                  <a:txBody>
                    <a:bodyPr/>
                    <a:lstStyle/>
                    <a:p>
                      <a:pPr algn="ctr" fontAlgn="ctr"/>
                      <a:r>
                        <a:rPr lang="es-ES" sz="1000" b="0" i="1" u="none" strike="noStrike" dirty="0">
                          <a:solidFill>
                            <a:srgbClr val="000000"/>
                          </a:solidFill>
                          <a:effectLst/>
                          <a:latin typeface="Calibri" panose="020F0502020204030204" pitchFamily="34" charset="0"/>
                        </a:rPr>
                        <a:t>Plan de Formación General ECLAP</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FFF3E7"/>
                    </a:solidFill>
                  </a:tcPr>
                </a:tc>
                <a:tc>
                  <a:txBody>
                    <a:bodyPr/>
                    <a:lstStyle/>
                    <a:p>
                      <a:pPr marL="85725" indent="0" algn="l" fontAlgn="ctr"/>
                      <a:r>
                        <a:rPr lang="es-ES" sz="800" b="0" i="1" u="none" strike="noStrike" dirty="0">
                          <a:solidFill>
                            <a:srgbClr val="000000"/>
                          </a:solidFill>
                          <a:effectLst/>
                          <a:latin typeface="Calibri" panose="020F0502020204030204" pitchFamily="34" charset="0"/>
                        </a:rPr>
                        <a:t>Administración autonómica, entidades locales, instituciones con convenio con la ECLAP y universidades públicas de </a:t>
                      </a:r>
                      <a:r>
                        <a:rPr lang="es-ES" sz="800" b="0" i="1" u="none" strike="noStrike" dirty="0" err="1">
                          <a:solidFill>
                            <a:srgbClr val="000000"/>
                          </a:solidFill>
                          <a:effectLst/>
                          <a:latin typeface="Calibri" panose="020F0502020204030204" pitchFamily="34" charset="0"/>
                        </a:rPr>
                        <a:t>CyL</a:t>
                      </a:r>
                      <a:r>
                        <a:rPr lang="es-ES" sz="800" b="0" i="1" u="none" strike="noStrike" dirty="0">
                          <a:solidFill>
                            <a:srgbClr val="000000"/>
                          </a:solidFill>
                          <a:effectLst/>
                          <a:latin typeface="Calibri" panose="020F0502020204030204" pitchFamily="34" charset="0"/>
                        </a:rPr>
                        <a:t>.</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2021-2024</a:t>
                      </a:r>
                    </a:p>
                  </a:txBody>
                  <a:tcPr marL="6835" marR="6835" marT="6835" marB="0" anchor="ctr">
                    <a:lnL w="12700" cap="flat" cmpd="sng" algn="ctr">
                      <a:solidFill>
                        <a:srgbClr val="663300"/>
                      </a:solidFill>
                      <a:prstDash val="solid"/>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5</a:t>
                      </a:r>
                    </a:p>
                  </a:txBody>
                  <a:tcPr marL="6835" marR="6835" marT="6835" marB="0" anchor="ctr">
                    <a:lnL w="12700" cap="flat" cmpd="sng" algn="ctr">
                      <a:solidFill>
                        <a:srgbClr val="663300"/>
                      </a:solidFill>
                      <a:prstDash val="solid"/>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solidFill>
                      <a:srgbClr val="E6DCB4"/>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Calibri" panose="020F0502020204030204" pitchFamily="34" charset="0"/>
                        </a:rPr>
                        <a:t> </a:t>
                      </a:r>
                    </a:p>
                  </a:txBody>
                  <a:tcPr marL="6835" marR="6835" marT="6835" marB="0" anchor="ctr">
                    <a:lnL w="6350" cap="flat" cmpd="sng" algn="ctr">
                      <a:solidFill>
                        <a:srgbClr val="A6A6A6"/>
                      </a:solidFill>
                      <a:prstDash val="dot"/>
                      <a:round/>
                      <a:headEnd type="none" w="med" len="med"/>
                      <a:tailEnd type="none" w="med" len="med"/>
                    </a:lnL>
                    <a:lnR w="12700" cap="flat" cmpd="sng" algn="ctr">
                      <a:solidFill>
                        <a:srgbClr val="663300"/>
                      </a:solid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tcPr>
                </a:tc>
                <a:extLst>
                  <a:ext uri="{0D108BD9-81ED-4DB2-BD59-A6C34878D82A}">
                    <a16:rowId xmlns:a16="http://schemas.microsoft.com/office/drawing/2014/main" val="1536637795"/>
                  </a:ext>
                </a:extLst>
              </a:tr>
            </a:tbl>
          </a:graphicData>
        </a:graphic>
      </p:graphicFrame>
      <p:sp>
        <p:nvSpPr>
          <p:cNvPr id="20" name="1 Título">
            <a:extLst>
              <a:ext uri="{FF2B5EF4-FFF2-40B4-BE49-F238E27FC236}">
                <a16:creationId xmlns:a16="http://schemas.microsoft.com/office/drawing/2014/main" id="{1194D4F8-7AAC-4589-85AC-84879C02EFA8}"/>
              </a:ext>
            </a:extLst>
          </p:cNvPr>
          <p:cNvSpPr>
            <a:spLocks noGrp="1"/>
          </p:cNvSpPr>
          <p:nvPr>
            <p:ph type="title"/>
          </p:nvPr>
        </p:nvSpPr>
        <p:spPr>
          <a:xfrm>
            <a:off x="0" y="471265"/>
            <a:ext cx="9144000" cy="725487"/>
          </a:xfrm>
        </p:spPr>
        <p:txBody>
          <a:bodyPr/>
          <a:lstStyle/>
          <a:p>
            <a:pPr eaLnBrk="1" hangingPunct="1"/>
            <a:r>
              <a:rPr lang="es-ES_tradnl" sz="2800" dirty="0">
                <a:solidFill>
                  <a:srgbClr val="663300"/>
                </a:solidFill>
                <a:latin typeface="Arial" pitchFamily="34" charset="0"/>
                <a:cs typeface="Arial" pitchFamily="34" charset="0"/>
              </a:rPr>
              <a:t>Histórico de Formación reglada por ITACYL hasta 2024	</a:t>
            </a:r>
            <a:endParaRPr lang="es-ES" sz="2800" dirty="0">
              <a:solidFill>
                <a:srgbClr val="663300"/>
              </a:solidFill>
              <a:latin typeface="Arial" pitchFamily="34" charset="0"/>
              <a:cs typeface="Arial" pitchFamily="34" charset="0"/>
            </a:endParaRPr>
          </a:p>
        </p:txBody>
      </p:sp>
    </p:spTree>
    <p:extLst>
      <p:ext uri="{BB962C8B-B14F-4D97-AF65-F5344CB8AC3E}">
        <p14:creationId xmlns:p14="http://schemas.microsoft.com/office/powerpoint/2010/main" val="52301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457200" y="274638"/>
            <a:ext cx="8229600" cy="725487"/>
          </a:xfrm>
        </p:spPr>
        <p:txBody>
          <a:bodyPr/>
          <a:lstStyle/>
          <a:p>
            <a:pPr eaLnBrk="1" hangingPunct="1"/>
            <a:r>
              <a:rPr lang="es-ES_tradnl" sz="2800" dirty="0">
                <a:solidFill>
                  <a:srgbClr val="663300"/>
                </a:solidFill>
                <a:latin typeface="Arial" pitchFamily="34" charset="0"/>
                <a:cs typeface="Arial" pitchFamily="34" charset="0"/>
              </a:rPr>
              <a:t>Gráficos</a:t>
            </a:r>
            <a:endParaRPr lang="es-ES" sz="2800" dirty="0">
              <a:solidFill>
                <a:srgbClr val="663300"/>
              </a:solidFill>
              <a:latin typeface="Arial" pitchFamily="34" charset="0"/>
              <a:cs typeface="Arial" pitchFamily="34" charset="0"/>
            </a:endParaRPr>
          </a:p>
        </p:txBody>
      </p:sp>
      <p:graphicFrame>
        <p:nvGraphicFramePr>
          <p:cNvPr id="16" name="Gráfico 15">
            <a:extLst>
              <a:ext uri="{FF2B5EF4-FFF2-40B4-BE49-F238E27FC236}">
                <a16:creationId xmlns:a16="http://schemas.microsoft.com/office/drawing/2014/main" id="{CB056751-4C27-43DD-BB44-81B97631CBB4}"/>
              </a:ext>
            </a:extLst>
          </p:cNvPr>
          <p:cNvGraphicFramePr>
            <a:graphicFrameLocks/>
          </p:cNvGraphicFramePr>
          <p:nvPr>
            <p:extLst>
              <p:ext uri="{D42A27DB-BD31-4B8C-83A1-F6EECF244321}">
                <p14:modId xmlns:p14="http://schemas.microsoft.com/office/powerpoint/2010/main" val="1512246622"/>
              </p:ext>
            </p:extLst>
          </p:nvPr>
        </p:nvGraphicFramePr>
        <p:xfrm>
          <a:off x="323528" y="2599464"/>
          <a:ext cx="4090963" cy="2125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a:extLst>
              <a:ext uri="{FF2B5EF4-FFF2-40B4-BE49-F238E27FC236}">
                <a16:creationId xmlns:a16="http://schemas.microsoft.com/office/drawing/2014/main" id="{B83ED12A-0B66-48E8-84DB-BEAFFF6778B8}"/>
              </a:ext>
            </a:extLst>
          </p:cNvPr>
          <p:cNvGraphicFramePr>
            <a:graphicFrameLocks/>
          </p:cNvGraphicFramePr>
          <p:nvPr>
            <p:extLst>
              <p:ext uri="{D42A27DB-BD31-4B8C-83A1-F6EECF244321}">
                <p14:modId xmlns:p14="http://schemas.microsoft.com/office/powerpoint/2010/main" val="2614597319"/>
              </p:ext>
            </p:extLst>
          </p:nvPr>
        </p:nvGraphicFramePr>
        <p:xfrm>
          <a:off x="4729509" y="2599464"/>
          <a:ext cx="4090963" cy="2125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9745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457200" y="274638"/>
            <a:ext cx="8229600" cy="725487"/>
          </a:xfrm>
        </p:spPr>
        <p:txBody>
          <a:bodyPr/>
          <a:lstStyle/>
          <a:p>
            <a:pPr eaLnBrk="1" hangingPunct="1"/>
            <a:r>
              <a:rPr lang="es-ES_tradnl" sz="2800" dirty="0">
                <a:solidFill>
                  <a:srgbClr val="663300"/>
                </a:solidFill>
                <a:latin typeface="Arial" pitchFamily="34" charset="0"/>
                <a:cs typeface="Arial" pitchFamily="34" charset="0"/>
              </a:rPr>
              <a:t>Formación del ITACyL para 2024</a:t>
            </a:r>
            <a:endParaRPr lang="es-ES" sz="2800" dirty="0">
              <a:solidFill>
                <a:srgbClr val="663300"/>
              </a:solidFill>
              <a:latin typeface="Arial" pitchFamily="34" charset="0"/>
              <a:cs typeface="Arial" pitchFamily="34" charset="0"/>
            </a:endParaRPr>
          </a:p>
        </p:txBody>
      </p:sp>
      <p:graphicFrame>
        <p:nvGraphicFramePr>
          <p:cNvPr id="15" name="Tabla 14">
            <a:extLst>
              <a:ext uri="{FF2B5EF4-FFF2-40B4-BE49-F238E27FC236}">
                <a16:creationId xmlns:a16="http://schemas.microsoft.com/office/drawing/2014/main" id="{8C0E1679-54C3-406E-985C-9FFD4EFE9E57}"/>
              </a:ext>
            </a:extLst>
          </p:cNvPr>
          <p:cNvGraphicFramePr>
            <a:graphicFrameLocks noGrp="1"/>
          </p:cNvGraphicFramePr>
          <p:nvPr>
            <p:extLst>
              <p:ext uri="{D42A27DB-BD31-4B8C-83A1-F6EECF244321}">
                <p14:modId xmlns:p14="http://schemas.microsoft.com/office/powerpoint/2010/main" val="2309767422"/>
              </p:ext>
            </p:extLst>
          </p:nvPr>
        </p:nvGraphicFramePr>
        <p:xfrm>
          <a:off x="457200" y="1782065"/>
          <a:ext cx="8229599" cy="4243823"/>
        </p:xfrm>
        <a:graphic>
          <a:graphicData uri="http://schemas.openxmlformats.org/drawingml/2006/table">
            <a:tbl>
              <a:tblPr/>
              <a:tblGrid>
                <a:gridCol w="3686885">
                  <a:extLst>
                    <a:ext uri="{9D8B030D-6E8A-4147-A177-3AD203B41FA5}">
                      <a16:colId xmlns:a16="http://schemas.microsoft.com/office/drawing/2014/main" val="2576088172"/>
                    </a:ext>
                  </a:extLst>
                </a:gridCol>
                <a:gridCol w="2798478">
                  <a:extLst>
                    <a:ext uri="{9D8B030D-6E8A-4147-A177-3AD203B41FA5}">
                      <a16:colId xmlns:a16="http://schemas.microsoft.com/office/drawing/2014/main" val="3903779551"/>
                    </a:ext>
                  </a:extLst>
                </a:gridCol>
                <a:gridCol w="615961">
                  <a:extLst>
                    <a:ext uri="{9D8B030D-6E8A-4147-A177-3AD203B41FA5}">
                      <a16:colId xmlns:a16="http://schemas.microsoft.com/office/drawing/2014/main" val="629708920"/>
                    </a:ext>
                  </a:extLst>
                </a:gridCol>
                <a:gridCol w="417551">
                  <a:extLst>
                    <a:ext uri="{9D8B030D-6E8A-4147-A177-3AD203B41FA5}">
                      <a16:colId xmlns:a16="http://schemas.microsoft.com/office/drawing/2014/main" val="3543905820"/>
                    </a:ext>
                  </a:extLst>
                </a:gridCol>
                <a:gridCol w="710724">
                  <a:extLst>
                    <a:ext uri="{9D8B030D-6E8A-4147-A177-3AD203B41FA5}">
                      <a16:colId xmlns:a16="http://schemas.microsoft.com/office/drawing/2014/main" val="2281866746"/>
                    </a:ext>
                  </a:extLst>
                </a:gridCol>
              </a:tblGrid>
              <a:tr h="284597">
                <a:tc>
                  <a:txBody>
                    <a:bodyPr/>
                    <a:lstStyle/>
                    <a:p>
                      <a:pPr algn="ctr" fontAlgn="ctr"/>
                      <a:r>
                        <a:rPr lang="es-ES" sz="1100" b="1" i="0" u="none" strike="noStrike">
                          <a:solidFill>
                            <a:srgbClr val="000000"/>
                          </a:solidFill>
                          <a:effectLst/>
                          <a:latin typeface="Calibri" panose="020F0502020204030204" pitchFamily="34" charset="0"/>
                        </a:rPr>
                        <a:t>Actividad formativa</a:t>
                      </a:r>
                    </a:p>
                  </a:txBody>
                  <a:tcPr marL="8894" marR="8894" marT="8894"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s-ES" sz="1100" b="1" i="0" u="none" strike="noStrike">
                          <a:solidFill>
                            <a:srgbClr val="000000"/>
                          </a:solidFill>
                          <a:effectLst/>
                          <a:latin typeface="Calibri" panose="020F0502020204030204" pitchFamily="34" charset="0"/>
                        </a:rPr>
                        <a:t>Destinatario</a:t>
                      </a:r>
                    </a:p>
                  </a:txBody>
                  <a:tcPr marL="8894" marR="8894" marT="88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s-ES" sz="1100" b="1" i="0" u="none" strike="noStrike">
                          <a:solidFill>
                            <a:srgbClr val="000000"/>
                          </a:solidFill>
                          <a:effectLst/>
                          <a:latin typeface="Calibri" panose="020F0502020204030204" pitchFamily="34" charset="0"/>
                        </a:rPr>
                        <a:t>Temática</a:t>
                      </a:r>
                    </a:p>
                  </a:txBody>
                  <a:tcPr marL="8894" marR="8894" marT="88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s-ES" sz="1100" b="1" i="0" u="none" strike="noStrike">
                          <a:solidFill>
                            <a:srgbClr val="000000"/>
                          </a:solidFill>
                          <a:effectLst/>
                          <a:latin typeface="Calibri" panose="020F0502020204030204" pitchFamily="34" charset="0"/>
                        </a:rPr>
                        <a:t>Horas</a:t>
                      </a:r>
                    </a:p>
                  </a:txBody>
                  <a:tcPr marL="8894" marR="8894" marT="88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s-ES" sz="1100" b="1" i="0" u="none" strike="noStrike">
                          <a:solidFill>
                            <a:srgbClr val="000000"/>
                          </a:solidFill>
                          <a:effectLst/>
                          <a:latin typeface="Calibri" panose="020F0502020204030204" pitchFamily="34" charset="0"/>
                        </a:rPr>
                        <a:t>Modalidad</a:t>
                      </a:r>
                    </a:p>
                  </a:txBody>
                  <a:tcPr marL="8894" marR="8894" marT="8894"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2009900146"/>
                  </a:ext>
                </a:extLst>
              </a:tr>
              <a:tr h="533620">
                <a:tc>
                  <a:txBody>
                    <a:bodyPr/>
                    <a:lstStyle/>
                    <a:p>
                      <a:pPr marL="180975" indent="0" algn="l" fontAlgn="ctr"/>
                      <a:r>
                        <a:rPr lang="es-ES" sz="1000" b="0" i="1" u="none" strike="noStrike" dirty="0">
                          <a:solidFill>
                            <a:srgbClr val="000000"/>
                          </a:solidFill>
                          <a:effectLst/>
                          <a:latin typeface="Calibri" panose="020F0502020204030204" pitchFamily="34" charset="0"/>
                        </a:rPr>
                        <a:t>Cómo convertir mis datos en geográficos: creación, edición y gestión de mapas con el programa QGIS (nivel básico)</a:t>
                      </a:r>
                    </a:p>
                  </a:txBody>
                  <a:tcPr marL="8894" marR="8894" marT="8894" marB="0" anchor="ctr">
                    <a:lnL w="12700" cap="flat" cmpd="sng" algn="ctr">
                      <a:solidFill>
                        <a:srgbClr val="000000"/>
                      </a:solidFill>
                      <a:prstDash val="solid"/>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FFFFF"/>
                    </a:solidFill>
                  </a:tcPr>
                </a:tc>
                <a:tc>
                  <a:txBody>
                    <a:bodyPr/>
                    <a:lstStyle/>
                    <a:p>
                      <a:pPr marL="88900" indent="0" algn="ctr" fontAlgn="ctr"/>
                      <a:r>
                        <a:rPr lang="es-ES" sz="1000" b="0" i="0" u="none" strike="noStrike" dirty="0">
                          <a:solidFill>
                            <a:srgbClr val="000000"/>
                          </a:solidFill>
                          <a:effectLst/>
                          <a:latin typeface="Calibri" panose="020F0502020204030204" pitchFamily="34" charset="0"/>
                        </a:rPr>
                        <a:t>Empleados públicos autonómicos, de entidades locales, instituciones con convenio con la ECLAP y PAS de las universidades públicas de </a:t>
                      </a:r>
                      <a:r>
                        <a:rPr lang="es-ES" sz="1000" b="0" i="0" u="none" strike="noStrike" dirty="0" err="1">
                          <a:solidFill>
                            <a:srgbClr val="000000"/>
                          </a:solidFill>
                          <a:effectLst/>
                          <a:latin typeface="Calibri" panose="020F0502020204030204" pitchFamily="34" charset="0"/>
                        </a:rPr>
                        <a:t>CyL</a:t>
                      </a:r>
                      <a:endParaRPr lang="es-ES" sz="1000" b="0" i="0" u="none" strike="noStrike" dirty="0">
                        <a:solidFill>
                          <a:srgbClr val="000000"/>
                        </a:solidFill>
                        <a:effectLst/>
                        <a:latin typeface="Calibri" panose="020F0502020204030204" pitchFamily="34" charset="0"/>
                      </a:endParaRP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SIG</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35</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online</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3740680"/>
                  </a:ext>
                </a:extLst>
              </a:tr>
              <a:tr h="533620">
                <a:tc>
                  <a:txBody>
                    <a:bodyPr/>
                    <a:lstStyle/>
                    <a:p>
                      <a:pPr marL="180975" indent="0" algn="l" fontAlgn="ctr"/>
                      <a:r>
                        <a:rPr lang="es-ES" sz="1000" b="0" i="1" u="none" strike="noStrike" dirty="0">
                          <a:solidFill>
                            <a:srgbClr val="000000"/>
                          </a:solidFill>
                          <a:effectLst/>
                          <a:latin typeface="Calibri" panose="020F0502020204030204" pitchFamily="34" charset="0"/>
                        </a:rPr>
                        <a:t>Curso práctico avanzado de SIG con QGIS</a:t>
                      </a:r>
                    </a:p>
                  </a:txBody>
                  <a:tcPr marL="8894" marR="8894" marT="8894" marB="0" anchor="ctr">
                    <a:lnL w="12700" cap="flat" cmpd="sng" algn="ctr">
                      <a:solidFill>
                        <a:srgbClr val="000000"/>
                      </a:solidFill>
                      <a:prstDash val="solid"/>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1F7ED"/>
                    </a:solidFill>
                  </a:tcPr>
                </a:tc>
                <a:tc>
                  <a:txBody>
                    <a:bodyPr/>
                    <a:lstStyle/>
                    <a:p>
                      <a:pPr marL="158750" indent="44450" algn="ctr" fontAlgn="ctr"/>
                      <a:r>
                        <a:rPr lang="es-ES" sz="1000" b="0" i="0" u="none" strike="noStrike" kern="1200" dirty="0">
                          <a:solidFill>
                            <a:srgbClr val="000000"/>
                          </a:solidFill>
                          <a:effectLst/>
                          <a:latin typeface="Calibri" panose="020F0502020204030204" pitchFamily="34" charset="0"/>
                          <a:ea typeface="+mn-ea"/>
                          <a:cs typeface="+mn-cs"/>
                        </a:rPr>
                        <a:t>Empleados públicos autonómicos, de entidades locales, instituciones con convenio con la ECLAP y PAS </a:t>
                      </a:r>
                      <a:r>
                        <a:rPr lang="es-ES" sz="1000" b="0" i="0" u="none" strike="noStrike" dirty="0">
                          <a:solidFill>
                            <a:srgbClr val="000000"/>
                          </a:solidFill>
                          <a:effectLst/>
                          <a:latin typeface="Calibri" panose="020F0502020204030204" pitchFamily="34" charset="0"/>
                        </a:rPr>
                        <a:t>de las universidades públicas de </a:t>
                      </a:r>
                      <a:r>
                        <a:rPr lang="es-ES" sz="1000" b="0" i="0" u="none" strike="noStrike" dirty="0" err="1">
                          <a:solidFill>
                            <a:srgbClr val="000000"/>
                          </a:solidFill>
                          <a:effectLst/>
                          <a:latin typeface="Calibri" panose="020F0502020204030204" pitchFamily="34" charset="0"/>
                        </a:rPr>
                        <a:t>CyL</a:t>
                      </a:r>
                      <a:endParaRPr lang="es-ES" sz="1000" b="0" i="0" u="none" strike="noStrike" dirty="0">
                        <a:solidFill>
                          <a:srgbClr val="000000"/>
                        </a:solidFill>
                        <a:effectLst/>
                        <a:latin typeface="Calibri" panose="020F0502020204030204" pitchFamily="34" charset="0"/>
                      </a:endParaRP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1F7ED"/>
                    </a:solidFill>
                  </a:tcPr>
                </a:tc>
                <a:tc>
                  <a:txBody>
                    <a:bodyPr/>
                    <a:lstStyle/>
                    <a:p>
                      <a:pPr algn="ctr" fontAlgn="ctr"/>
                      <a:r>
                        <a:rPr lang="es-ES" sz="1000" b="0" i="0" u="none" strike="noStrike" dirty="0">
                          <a:solidFill>
                            <a:srgbClr val="000000"/>
                          </a:solidFill>
                          <a:effectLst/>
                          <a:latin typeface="Calibri" panose="020F0502020204030204" pitchFamily="34" charset="0"/>
                        </a:rPr>
                        <a:t>SIG</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1F7ED"/>
                    </a:solidFill>
                  </a:tcPr>
                </a:tc>
                <a:tc>
                  <a:txBody>
                    <a:bodyPr/>
                    <a:lstStyle/>
                    <a:p>
                      <a:pPr algn="ctr" fontAlgn="ctr"/>
                      <a:r>
                        <a:rPr lang="es-ES" sz="1000" b="0" i="0" u="none" strike="noStrike" dirty="0">
                          <a:solidFill>
                            <a:srgbClr val="000000"/>
                          </a:solidFill>
                          <a:effectLst/>
                          <a:latin typeface="Calibri" panose="020F0502020204030204" pitchFamily="34" charset="0"/>
                        </a:rPr>
                        <a:t>35</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1F7ED"/>
                    </a:solidFill>
                  </a:tcPr>
                </a:tc>
                <a:tc>
                  <a:txBody>
                    <a:bodyPr/>
                    <a:lstStyle/>
                    <a:p>
                      <a:pPr algn="ctr" fontAlgn="ctr"/>
                      <a:r>
                        <a:rPr lang="es-ES" sz="1000" b="0" i="0" u="none" strike="noStrike">
                          <a:solidFill>
                            <a:srgbClr val="000000"/>
                          </a:solidFill>
                          <a:effectLst/>
                          <a:latin typeface="Calibri" panose="020F0502020204030204" pitchFamily="34" charset="0"/>
                        </a:rPr>
                        <a:t>online</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7ED"/>
                    </a:solidFill>
                  </a:tcPr>
                </a:tc>
                <a:extLst>
                  <a:ext uri="{0D108BD9-81ED-4DB2-BD59-A6C34878D82A}">
                    <a16:rowId xmlns:a16="http://schemas.microsoft.com/office/drawing/2014/main" val="2032714710"/>
                  </a:ext>
                </a:extLst>
              </a:tr>
              <a:tr h="355746">
                <a:tc>
                  <a:txBody>
                    <a:bodyPr/>
                    <a:lstStyle/>
                    <a:p>
                      <a:pPr marL="180975" indent="0" algn="l" fontAlgn="ctr"/>
                      <a:r>
                        <a:rPr lang="es-ES" sz="1000" b="0" i="1" u="none" strike="noStrike" dirty="0">
                          <a:solidFill>
                            <a:srgbClr val="000000"/>
                          </a:solidFill>
                          <a:effectLst/>
                          <a:latin typeface="Calibri" panose="020F0502020204030204" pitchFamily="34" charset="0"/>
                        </a:rPr>
                        <a:t>Agricultura de precisión y cuaderno digital con SATIVUM</a:t>
                      </a:r>
                    </a:p>
                  </a:txBody>
                  <a:tcPr marL="8894" marR="8894" marT="8894" marB="0" anchor="ctr">
                    <a:lnL w="12700" cap="flat" cmpd="sng" algn="ctr">
                      <a:solidFill>
                        <a:srgbClr val="000000"/>
                      </a:solidFill>
                      <a:prstDash val="solid"/>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CAG</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SATIVUM</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35</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online</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81840540"/>
                  </a:ext>
                </a:extLst>
              </a:tr>
              <a:tr h="542513">
                <a:tc>
                  <a:txBody>
                    <a:bodyPr/>
                    <a:lstStyle/>
                    <a:p>
                      <a:pPr marL="180975" indent="0" algn="l" fontAlgn="ctr"/>
                      <a:r>
                        <a:rPr lang="es-ES" sz="1000" b="0" i="1" u="none" strike="noStrike" dirty="0">
                          <a:solidFill>
                            <a:srgbClr val="000000"/>
                          </a:solidFill>
                          <a:effectLst/>
                          <a:latin typeface="Calibri" panose="020F0502020204030204" pitchFamily="34" charset="0"/>
                        </a:rPr>
                        <a:t>Curso de Iniciación en el manejo de herramientas cartográficas en evaluación ambiental basadas en GIS</a:t>
                      </a:r>
                    </a:p>
                  </a:txBody>
                  <a:tcPr marL="8894" marR="8894" marT="8894" marB="0" anchor="ctr">
                    <a:lnL w="12700" cap="flat" cmpd="sng" algn="ctr">
                      <a:solidFill>
                        <a:srgbClr val="000000"/>
                      </a:solidFill>
                      <a:prstDash val="solid"/>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1F7ED"/>
                    </a:solidFill>
                  </a:tcPr>
                </a:tc>
                <a:tc>
                  <a:txBody>
                    <a:bodyPr/>
                    <a:lstStyle/>
                    <a:p>
                      <a:pPr algn="ctr" fontAlgn="ctr"/>
                      <a:r>
                        <a:rPr lang="es-ES" sz="1000" b="0" i="0" u="none" strike="noStrike" dirty="0">
                          <a:solidFill>
                            <a:srgbClr val="000000"/>
                          </a:solidFill>
                          <a:effectLst/>
                          <a:latin typeface="Calibri" panose="020F0502020204030204" pitchFamily="34" charset="0"/>
                        </a:rPr>
                        <a:t>CMAVOT</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1F7ED"/>
                    </a:solidFill>
                  </a:tcPr>
                </a:tc>
                <a:tc>
                  <a:txBody>
                    <a:bodyPr/>
                    <a:lstStyle/>
                    <a:p>
                      <a:pPr algn="ctr" fontAlgn="ctr"/>
                      <a:r>
                        <a:rPr lang="es-ES" sz="1000" b="0" i="0" u="none" strike="noStrike" dirty="0">
                          <a:solidFill>
                            <a:srgbClr val="000000"/>
                          </a:solidFill>
                          <a:effectLst/>
                          <a:latin typeface="Calibri" panose="020F0502020204030204" pitchFamily="34" charset="0"/>
                        </a:rPr>
                        <a:t>SIG</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1F7ED"/>
                    </a:solidFill>
                  </a:tcPr>
                </a:tc>
                <a:tc>
                  <a:txBody>
                    <a:bodyPr/>
                    <a:lstStyle/>
                    <a:p>
                      <a:pPr algn="ctr" fontAlgn="ctr"/>
                      <a:r>
                        <a:rPr lang="es-ES" sz="1000" b="0" i="0" u="none" strike="noStrike" dirty="0">
                          <a:solidFill>
                            <a:srgbClr val="000000"/>
                          </a:solidFill>
                          <a:effectLst/>
                          <a:latin typeface="Calibri" panose="020F0502020204030204" pitchFamily="34" charset="0"/>
                        </a:rPr>
                        <a:t>35</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a:noFill/>
                    </a:lnB>
                    <a:solidFill>
                      <a:srgbClr val="F1F7ED"/>
                    </a:solidFill>
                  </a:tcPr>
                </a:tc>
                <a:tc>
                  <a:txBody>
                    <a:bodyPr/>
                    <a:lstStyle/>
                    <a:p>
                      <a:pPr algn="ctr" fontAlgn="ctr"/>
                      <a:r>
                        <a:rPr lang="es-ES" sz="1000" b="0" i="0" u="none" strike="noStrike" dirty="0">
                          <a:solidFill>
                            <a:srgbClr val="000000"/>
                          </a:solidFill>
                          <a:effectLst/>
                          <a:latin typeface="Calibri" panose="020F0502020204030204" pitchFamily="34" charset="0"/>
                        </a:rPr>
                        <a:t>mixta</a:t>
                      </a:r>
                    </a:p>
                  </a:txBody>
                  <a:tcPr marL="8894" marR="8894" marT="8894" marB="0" anchor="ctr">
                    <a:lnL w="12700" cap="flat" cmpd="sng" algn="ctr">
                      <a:solidFill>
                        <a:schemeClr val="bg1">
                          <a:lumMod val="65000"/>
                        </a:schemeClr>
                      </a:solidFill>
                      <a:prstDash val="sys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7ED"/>
                    </a:solidFill>
                  </a:tcPr>
                </a:tc>
                <a:extLst>
                  <a:ext uri="{0D108BD9-81ED-4DB2-BD59-A6C34878D82A}">
                    <a16:rowId xmlns:a16="http://schemas.microsoft.com/office/drawing/2014/main" val="3340810893"/>
                  </a:ext>
                </a:extLst>
              </a:tr>
              <a:tr h="720386">
                <a:tc>
                  <a:txBody>
                    <a:bodyPr/>
                    <a:lstStyle/>
                    <a:p>
                      <a:pPr marL="180975" indent="0" algn="l" fontAlgn="ctr"/>
                      <a:r>
                        <a:rPr lang="es-ES" sz="1000" b="0" i="1" u="none" strike="noStrike" dirty="0">
                          <a:solidFill>
                            <a:srgbClr val="000000"/>
                          </a:solidFill>
                          <a:effectLst/>
                          <a:latin typeface="Calibri" panose="020F0502020204030204" pitchFamily="34" charset="0"/>
                        </a:rPr>
                        <a:t>Creación, edición y gestión de mapas orientados a la valoración tributaria de bienes rústicos y urbanos.  Programas CARTODRUID y QGIS.</a:t>
                      </a:r>
                    </a:p>
                  </a:txBody>
                  <a:tcPr marL="8894" marR="8894" marT="8894" marB="0" anchor="ctr">
                    <a:lnL w="12700" cap="flat" cmpd="sng" algn="ctr">
                      <a:solidFill>
                        <a:srgbClr val="000000"/>
                      </a:solidFill>
                      <a:prstDash val="solid"/>
                      <a:round/>
                      <a:headEnd type="none" w="med" len="med"/>
                      <a:tailEnd type="none" w="med" len="med"/>
                    </a:lnL>
                    <a:lnR w="12700" cap="flat" cmpd="sng" algn="ctr">
                      <a:solidFill>
                        <a:schemeClr val="bg1">
                          <a:lumMod val="6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CEYH</a:t>
                      </a:r>
                    </a:p>
                  </a:txBody>
                  <a:tcPr marL="8894" marR="8894" marT="8894" marB="0" anchor="ctr">
                    <a:lnL w="12700" cap="flat" cmpd="sng" algn="ctr">
                      <a:solidFill>
                        <a:schemeClr val="bg1">
                          <a:lumMod val="6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SIG</a:t>
                      </a:r>
                    </a:p>
                  </a:txBody>
                  <a:tcPr marL="8894" marR="8894" marT="889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25</a:t>
                      </a:r>
                    </a:p>
                  </a:txBody>
                  <a:tcPr marL="8894" marR="8894" marT="889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presencial</a:t>
                      </a:r>
                    </a:p>
                  </a:txBody>
                  <a:tcPr marL="8894" marR="8894" marT="889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7544005"/>
                  </a:ext>
                </a:extLst>
              </a:tr>
              <a:tr h="177873">
                <a:tc>
                  <a:txBody>
                    <a:bodyPr/>
                    <a:lstStyle/>
                    <a:p>
                      <a:pPr algn="l"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90465379"/>
                  </a:ext>
                </a:extLst>
              </a:tr>
              <a:tr h="177873">
                <a:tc>
                  <a:txBody>
                    <a:bodyPr/>
                    <a:lstStyle/>
                    <a:p>
                      <a:pPr algn="l"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a:noFill/>
                    </a:lnT>
                    <a:lnB>
                      <a:noFill/>
                    </a:lnB>
                  </a:tcPr>
                </a:tc>
                <a:extLst>
                  <a:ext uri="{0D108BD9-81ED-4DB2-BD59-A6C34878D82A}">
                    <a16:rowId xmlns:a16="http://schemas.microsoft.com/office/drawing/2014/main" val="2189275788"/>
                  </a:ext>
                </a:extLst>
              </a:tr>
              <a:tr h="186767">
                <a:tc>
                  <a:txBody>
                    <a:bodyPr/>
                    <a:lstStyle/>
                    <a:p>
                      <a:pPr algn="l"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ES" sz="1000" b="0" i="0" u="none" strike="noStrike">
                        <a:solidFill>
                          <a:srgbClr val="000000"/>
                        </a:solidFill>
                        <a:effectLst/>
                        <a:latin typeface="Calibri" panose="020F0502020204030204" pitchFamily="34" charset="0"/>
                      </a:endParaRPr>
                    </a:p>
                  </a:txBody>
                  <a:tcPr marL="8894" marR="8894" marT="8894"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94534"/>
                  </a:ext>
                </a:extLst>
              </a:tr>
              <a:tr h="366188">
                <a:tc>
                  <a:txBody>
                    <a:bodyPr/>
                    <a:lstStyle/>
                    <a:p>
                      <a:pPr algn="ctr" fontAlgn="ctr"/>
                      <a:r>
                        <a:rPr lang="es-ES" sz="1100" b="1" i="0" u="none" strike="noStrike">
                          <a:solidFill>
                            <a:srgbClr val="000000"/>
                          </a:solidFill>
                          <a:effectLst/>
                          <a:latin typeface="Calibri" panose="020F0502020204030204" pitchFamily="34" charset="0"/>
                        </a:rPr>
                        <a:t>Actividad formativa</a:t>
                      </a:r>
                    </a:p>
                  </a:txBody>
                  <a:tcPr marL="8894" marR="8894" marT="8894"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s-ES" sz="1100" b="1" i="0" u="none" strike="noStrike">
                          <a:solidFill>
                            <a:srgbClr val="000000"/>
                          </a:solidFill>
                          <a:effectLst/>
                          <a:latin typeface="Calibri" panose="020F0502020204030204" pitchFamily="34" charset="0"/>
                        </a:rPr>
                        <a:t>Destinatario</a:t>
                      </a:r>
                    </a:p>
                  </a:txBody>
                  <a:tcPr marL="8894" marR="8894" marT="88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s-ES" sz="1100" b="1" i="0" u="none" strike="noStrike">
                          <a:solidFill>
                            <a:srgbClr val="000000"/>
                          </a:solidFill>
                          <a:effectLst/>
                          <a:latin typeface="Calibri" panose="020F0502020204030204" pitchFamily="34" charset="0"/>
                        </a:rPr>
                        <a:t>Temática</a:t>
                      </a:r>
                    </a:p>
                  </a:txBody>
                  <a:tcPr marL="8894" marR="8894" marT="88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s-ES" sz="1100" b="1" i="0" u="none" strike="noStrike">
                          <a:solidFill>
                            <a:srgbClr val="000000"/>
                          </a:solidFill>
                          <a:effectLst/>
                          <a:latin typeface="Calibri" panose="020F0502020204030204" pitchFamily="34" charset="0"/>
                        </a:rPr>
                        <a:t>Horas</a:t>
                      </a:r>
                    </a:p>
                  </a:txBody>
                  <a:tcPr marL="8894" marR="8894" marT="88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s-ES" sz="1100" b="1" i="0" u="none" strike="noStrike">
                          <a:solidFill>
                            <a:srgbClr val="000000"/>
                          </a:solidFill>
                          <a:effectLst/>
                          <a:latin typeface="Calibri" panose="020F0502020204030204" pitchFamily="34" charset="0"/>
                        </a:rPr>
                        <a:t>Modalidad</a:t>
                      </a:r>
                    </a:p>
                  </a:txBody>
                  <a:tcPr marL="8894" marR="8894" marT="8894"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4265492131"/>
                  </a:ext>
                </a:extLst>
              </a:tr>
              <a:tr h="364640">
                <a:tc>
                  <a:txBody>
                    <a:bodyPr/>
                    <a:lstStyle/>
                    <a:p>
                      <a:pPr marL="180975" indent="0" algn="l" fontAlgn="ctr"/>
                      <a:r>
                        <a:rPr lang="pt-BR" sz="1000" b="0" i="0" u="none" strike="noStrike" dirty="0">
                          <a:solidFill>
                            <a:srgbClr val="000000"/>
                          </a:solidFill>
                          <a:effectLst/>
                          <a:latin typeface="Calibri" panose="020F0502020204030204" pitchFamily="34" charset="0"/>
                        </a:rPr>
                        <a:t>Jornadas SATIVUM (2 jornadas por semana)</a:t>
                      </a:r>
                    </a:p>
                  </a:txBody>
                  <a:tcPr marL="8894" marR="8894" marT="8894" marB="0" anchor="ctr">
                    <a:lnL w="12700" cap="flat" cmpd="sng" algn="ctr">
                      <a:solidFill>
                        <a:srgbClr val="000000"/>
                      </a:solidFill>
                      <a:prstDash val="solid"/>
                      <a:round/>
                      <a:headEnd type="none" w="med" len="med"/>
                      <a:tailEnd type="none" w="med" len="med"/>
                    </a:lnL>
                    <a:lnR w="6350" cap="flat" cmpd="sng" algn="ctr">
                      <a:solidFill>
                        <a:srgbClr val="92D050"/>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Agricultores, técnicos, asesores y estudiantes de Masters en Ingeniería agraria</a:t>
                      </a:r>
                    </a:p>
                  </a:txBody>
                  <a:tcPr marL="8894" marR="8894" marT="8894" marB="0" anchor="ctr">
                    <a:lnL w="6350" cap="flat" cmpd="sng" algn="ctr">
                      <a:solidFill>
                        <a:srgbClr val="92D050"/>
                      </a:solidFill>
                      <a:prstDash val="sysDot"/>
                      <a:round/>
                      <a:headEnd type="none" w="med" len="med"/>
                      <a:tailEnd type="none" w="med" len="med"/>
                    </a:lnL>
                    <a:lnR w="6350" cap="flat" cmpd="sng" algn="ctr">
                      <a:solidFill>
                        <a:srgbClr val="92D050"/>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SATIVUM</a:t>
                      </a:r>
                    </a:p>
                  </a:txBody>
                  <a:tcPr marL="8894" marR="8894" marT="8894" marB="0" anchor="ctr">
                    <a:lnL w="6350" cap="flat" cmpd="sng" algn="ctr">
                      <a:solidFill>
                        <a:srgbClr val="92D050"/>
                      </a:solidFill>
                      <a:prstDash val="sysDot"/>
                      <a:round/>
                      <a:headEnd type="none" w="med" len="med"/>
                      <a:tailEnd type="none" w="med" len="med"/>
                    </a:lnL>
                    <a:lnR w="6350" cap="flat" cmpd="sng" algn="ctr">
                      <a:solidFill>
                        <a:srgbClr val="92D050"/>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5/8/16</a:t>
                      </a:r>
                    </a:p>
                  </a:txBody>
                  <a:tcPr marL="8894" marR="8894" marT="8894" marB="0" anchor="ctr">
                    <a:lnL w="6350" cap="flat" cmpd="sng" algn="ctr">
                      <a:solidFill>
                        <a:srgbClr val="92D050"/>
                      </a:solidFill>
                      <a:prstDash val="sysDot"/>
                      <a:round/>
                      <a:headEnd type="none" w="med" len="med"/>
                      <a:tailEnd type="none" w="med" len="med"/>
                    </a:lnL>
                    <a:lnR w="6350" cap="flat" cmpd="sng" algn="ctr">
                      <a:solidFill>
                        <a:srgbClr val="92D050"/>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presencial</a:t>
                      </a:r>
                    </a:p>
                  </a:txBody>
                  <a:tcPr marL="8894" marR="8894" marT="8894" marB="0" anchor="ctr">
                    <a:lnL w="6350" cap="flat" cmpd="sng" algn="ctr">
                      <a:solidFill>
                        <a:srgbClr val="92D050"/>
                      </a:solidFill>
                      <a:prstDash val="sys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0323984"/>
                  </a:ext>
                </a:extLst>
              </a:tr>
            </a:tbl>
          </a:graphicData>
        </a:graphic>
      </p:graphicFrame>
    </p:spTree>
    <p:extLst>
      <p:ext uri="{BB962C8B-B14F-4D97-AF65-F5344CB8AC3E}">
        <p14:creationId xmlns:p14="http://schemas.microsoft.com/office/powerpoint/2010/main" val="300916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457200" y="274638"/>
            <a:ext cx="8229600" cy="725487"/>
          </a:xfrm>
        </p:spPr>
        <p:txBody>
          <a:bodyPr/>
          <a:lstStyle/>
          <a:p>
            <a:pPr eaLnBrk="1" hangingPunct="1"/>
            <a:r>
              <a:rPr lang="es-ES_tradnl" sz="3600" dirty="0">
                <a:solidFill>
                  <a:srgbClr val="663300"/>
                </a:solidFill>
                <a:latin typeface="Arial" pitchFamily="34" charset="0"/>
                <a:cs typeface="Arial" pitchFamily="34" charset="0"/>
              </a:rPr>
              <a:t>FORMACIÓN</a:t>
            </a:r>
            <a:endParaRPr lang="es-ES" sz="3600" dirty="0">
              <a:solidFill>
                <a:srgbClr val="663300"/>
              </a:solidFill>
              <a:latin typeface="Arial" pitchFamily="34" charset="0"/>
              <a:cs typeface="Arial" pitchFamily="34" charset="0"/>
            </a:endParaRPr>
          </a:p>
        </p:txBody>
      </p:sp>
      <p:sp>
        <p:nvSpPr>
          <p:cNvPr id="13" name="2 Marcador de contenido"/>
          <p:cNvSpPr>
            <a:spLocks noGrp="1"/>
          </p:cNvSpPr>
          <p:nvPr>
            <p:ph idx="1"/>
          </p:nvPr>
        </p:nvSpPr>
        <p:spPr>
          <a:xfrm>
            <a:off x="457200" y="1570831"/>
            <a:ext cx="8229600" cy="4525963"/>
          </a:xfrm>
        </p:spPr>
        <p:txBody>
          <a:bodyPr/>
          <a:lstStyle/>
          <a:p>
            <a:pPr marL="0" indent="0" algn="just">
              <a:buNone/>
            </a:pPr>
            <a:r>
              <a:rPr lang="es-ES_tradnl" sz="2400" b="1" dirty="0"/>
              <a:t>ORDEN PRE/1482/2023</a:t>
            </a:r>
            <a:r>
              <a:rPr lang="es-ES_tradnl" sz="2400" dirty="0"/>
              <a:t>, de 20 de diciembre, por la que se aprueba el Plan de Formación de la Escuela de Administración Pública de Castilla y León para el año 2024 y sus normas de organización y desarrollo.</a:t>
            </a:r>
          </a:p>
          <a:p>
            <a:pPr marL="0" indent="0" algn="just">
              <a:buNone/>
            </a:pPr>
            <a:endParaRPr lang="es-ES_tradnl" sz="1200" dirty="0"/>
          </a:p>
          <a:p>
            <a:pPr marL="0" indent="0" algn="just">
              <a:buNone/>
            </a:pPr>
            <a:endParaRPr lang="es-ES_tradnl" sz="2400" dirty="0"/>
          </a:p>
          <a:p>
            <a:pPr marL="0" indent="0" algn="ctr">
              <a:buNone/>
            </a:pPr>
            <a:r>
              <a:rPr lang="es-ES_tradnl" sz="2400" b="1" dirty="0"/>
              <a:t>ECLAP</a:t>
            </a:r>
          </a:p>
          <a:p>
            <a:pPr marL="0" indent="0" algn="ctr">
              <a:buNone/>
            </a:pPr>
            <a:r>
              <a:rPr lang="es-ES_tradnl" sz="2000" i="1" dirty="0">
                <a:cs typeface="Times New Roman" panose="02020603050405020304" pitchFamily="18" charset="0"/>
                <a:hlinkClick r:id="rId3"/>
              </a:rPr>
              <a:t>https://eclap.jcyl.es/web/es/escuela-administracion-publica.html</a:t>
            </a:r>
            <a:endParaRPr lang="es-ES_tradnl" sz="2000" i="1" dirty="0">
              <a:cs typeface="Times New Roman" panose="02020603050405020304" pitchFamily="18" charset="0"/>
            </a:endParaRPr>
          </a:p>
          <a:p>
            <a:pPr marL="0" indent="0" algn="ctr">
              <a:buNone/>
            </a:pPr>
            <a:endParaRPr lang="es-ES_tradnl" sz="2400" i="1" dirty="0">
              <a:latin typeface="Times New Roman" panose="02020603050405020304" pitchFamily="18" charset="0"/>
              <a:cs typeface="Times New Roman" panose="02020603050405020304" pitchFamily="18" charset="0"/>
            </a:endParaRPr>
          </a:p>
          <a:p>
            <a:pPr marL="0" indent="0" algn="ctr">
              <a:buNone/>
            </a:pPr>
            <a:r>
              <a:rPr lang="es-ES_tradnl" sz="2400" b="1" dirty="0"/>
              <a:t>PLAN FORMACIÓN 2024</a:t>
            </a:r>
          </a:p>
          <a:p>
            <a:pPr marL="0" indent="0" algn="ctr">
              <a:buNone/>
            </a:pPr>
            <a:r>
              <a:rPr lang="es-ES_tradnl" sz="2000" i="1" dirty="0">
                <a:cs typeface="Times New Roman" panose="02020603050405020304" pitchFamily="18" charset="0"/>
                <a:hlinkClick r:id="rId4"/>
              </a:rPr>
              <a:t>https://eclap.jcyl.es/web/es/formacion/catalogo-actividades.html</a:t>
            </a:r>
            <a:endParaRPr lang="es-ES_tradnl" sz="2000" i="1" dirty="0">
              <a:cs typeface="Times New Roman" panose="02020603050405020304" pitchFamily="18" charset="0"/>
            </a:endParaRPr>
          </a:p>
          <a:p>
            <a:pPr marL="0" indent="0" algn="ctr">
              <a:buNone/>
            </a:pPr>
            <a:endParaRPr lang="es-ES_tradnl" sz="2400" i="1" dirty="0">
              <a:latin typeface="Times New Roman" panose="02020603050405020304" pitchFamily="18" charset="0"/>
              <a:cs typeface="Times New Roman" panose="02020603050405020304" pitchFamily="18" charset="0"/>
            </a:endParaRPr>
          </a:p>
          <a:p>
            <a:pPr marL="0" indent="0">
              <a:buNone/>
            </a:pPr>
            <a:endParaRPr lang="es-ES_tradnl" sz="2400" dirty="0"/>
          </a:p>
          <a:p>
            <a:endParaRPr lang="es-ES_tradnl" sz="1800" dirty="0"/>
          </a:p>
        </p:txBody>
      </p:sp>
      <p:sp>
        <p:nvSpPr>
          <p:cNvPr id="2" name="Rectángulo 1">
            <a:extLst>
              <a:ext uri="{FF2B5EF4-FFF2-40B4-BE49-F238E27FC236}">
                <a16:creationId xmlns:a16="http://schemas.microsoft.com/office/drawing/2014/main" id="{C20DF568-1001-4CC3-AE50-452ACC2D83AB}"/>
              </a:ext>
            </a:extLst>
          </p:cNvPr>
          <p:cNvSpPr/>
          <p:nvPr/>
        </p:nvSpPr>
        <p:spPr>
          <a:xfrm>
            <a:off x="1071587" y="3814223"/>
            <a:ext cx="7143726" cy="9281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99AE8B2F-FF61-418C-B1E0-71FA0BB6E1A9}"/>
              </a:ext>
            </a:extLst>
          </p:cNvPr>
          <p:cNvSpPr/>
          <p:nvPr/>
        </p:nvSpPr>
        <p:spPr>
          <a:xfrm>
            <a:off x="1071587" y="4941168"/>
            <a:ext cx="7143726" cy="9281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69D79494-9278-40F6-9C9A-D06DBFD9AD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0237" y="4344861"/>
            <a:ext cx="701538" cy="596307"/>
          </a:xfrm>
          <a:prstGeom prst="rect">
            <a:avLst/>
          </a:prstGeom>
        </p:spPr>
      </p:pic>
      <p:pic>
        <p:nvPicPr>
          <p:cNvPr id="17" name="Imagen 16">
            <a:extLst>
              <a:ext uri="{FF2B5EF4-FFF2-40B4-BE49-F238E27FC236}">
                <a16:creationId xmlns:a16="http://schemas.microsoft.com/office/drawing/2014/main" id="{BC4447E5-86F1-4DD0-BE4E-B3AAED4449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0237" y="5522477"/>
            <a:ext cx="701538" cy="596307"/>
          </a:xfrm>
          <a:prstGeom prst="rect">
            <a:avLst/>
          </a:prstGeom>
        </p:spPr>
      </p:pic>
    </p:spTree>
    <p:extLst>
      <p:ext uri="{BB962C8B-B14F-4D97-AF65-F5344CB8AC3E}">
        <p14:creationId xmlns:p14="http://schemas.microsoft.com/office/powerpoint/2010/main" val="39549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10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a:grpSpLocks noChangeAspect="1"/>
          </p:cNvGrpSpPr>
          <p:nvPr/>
        </p:nvGrpSpPr>
        <p:grpSpPr>
          <a:xfrm>
            <a:off x="428625" y="0"/>
            <a:ext cx="8286750" cy="6858000"/>
            <a:chOff x="428625" y="0"/>
            <a:chExt cx="8286750" cy="6858000"/>
          </a:xfrm>
        </p:grpSpPr>
        <p:sp>
          <p:nvSpPr>
            <p:cNvPr id="5" name="4 Rectángulo"/>
            <p:cNvSpPr/>
            <p:nvPr/>
          </p:nvSpPr>
          <p:spPr>
            <a:xfrm>
              <a:off x="428625" y="6811963"/>
              <a:ext cx="8286750" cy="46037"/>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0" name="9 Grupo"/>
            <p:cNvGrpSpPr/>
            <p:nvPr/>
          </p:nvGrpSpPr>
          <p:grpSpPr>
            <a:xfrm>
              <a:off x="928662" y="0"/>
              <a:ext cx="7286651" cy="1144588"/>
              <a:chOff x="928662" y="0"/>
              <a:chExt cx="7286651" cy="1144588"/>
            </a:xfrm>
          </p:grpSpPr>
          <p:sp>
            <p:nvSpPr>
              <p:cNvPr id="4" name="3 Rectángulo"/>
              <p:cNvSpPr/>
              <p:nvPr/>
            </p:nvSpPr>
            <p:spPr>
              <a:xfrm>
                <a:off x="1071587" y="0"/>
                <a:ext cx="6929437" cy="142875"/>
              </a:xfrm>
              <a:prstGeom prst="rect">
                <a:avLst/>
              </a:prstGeom>
              <a:solidFill>
                <a:srgbClr val="8E7863"/>
              </a:solidFill>
              <a:ln>
                <a:solidFill>
                  <a:srgbClr val="8E78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9" name="8 Grupo"/>
              <p:cNvGrpSpPr/>
              <p:nvPr/>
            </p:nvGrpSpPr>
            <p:grpSpPr>
              <a:xfrm>
                <a:off x="928662" y="1000108"/>
                <a:ext cx="7286651" cy="144480"/>
                <a:chOff x="928662" y="1000108"/>
                <a:chExt cx="7286651" cy="144480"/>
              </a:xfrm>
            </p:grpSpPr>
            <p:cxnSp>
              <p:nvCxnSpPr>
                <p:cNvPr id="7" name="6 Conector recto"/>
                <p:cNvCxnSpPr/>
                <p:nvPr/>
              </p:nvCxnSpPr>
              <p:spPr>
                <a:xfrm>
                  <a:off x="928688" y="1143000"/>
                  <a:ext cx="7286625" cy="1588"/>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28662" y="1000108"/>
                  <a:ext cx="857256" cy="142875"/>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sp>
        <p:nvSpPr>
          <p:cNvPr id="3074" name="1 Título"/>
          <p:cNvSpPr>
            <a:spLocks noGrp="1"/>
          </p:cNvSpPr>
          <p:nvPr>
            <p:ph type="title"/>
          </p:nvPr>
        </p:nvSpPr>
        <p:spPr>
          <a:xfrm>
            <a:off x="457200" y="274638"/>
            <a:ext cx="8229600" cy="725487"/>
          </a:xfrm>
        </p:spPr>
        <p:txBody>
          <a:bodyPr/>
          <a:lstStyle/>
          <a:p>
            <a:pPr eaLnBrk="1" hangingPunct="1"/>
            <a:r>
              <a:rPr lang="es-ES_tradnl" sz="2800" dirty="0">
                <a:solidFill>
                  <a:srgbClr val="663300"/>
                </a:solidFill>
                <a:latin typeface="Arial" pitchFamily="34" charset="0"/>
                <a:cs typeface="Arial" pitchFamily="34" charset="0"/>
              </a:rPr>
              <a:t>Estructura del plan de formación de la ECLAP</a:t>
            </a:r>
            <a:endParaRPr lang="es-ES" sz="2800" dirty="0">
              <a:solidFill>
                <a:srgbClr val="663300"/>
              </a:solidFill>
              <a:latin typeface="Arial" pitchFamily="34" charset="0"/>
              <a:cs typeface="Arial" pitchFamily="34" charset="0"/>
            </a:endParaRPr>
          </a:p>
        </p:txBody>
      </p:sp>
      <p:sp>
        <p:nvSpPr>
          <p:cNvPr id="13" name="2 Marcador de contenido"/>
          <p:cNvSpPr>
            <a:spLocks noGrp="1"/>
          </p:cNvSpPr>
          <p:nvPr>
            <p:ph idx="1"/>
          </p:nvPr>
        </p:nvSpPr>
        <p:spPr>
          <a:xfrm>
            <a:off x="457200" y="1570831"/>
            <a:ext cx="8229600" cy="4525963"/>
          </a:xfrm>
        </p:spPr>
        <p:txBody>
          <a:bodyPr/>
          <a:lstStyle/>
          <a:p>
            <a:pPr marL="0" indent="0" algn="just">
              <a:buNone/>
            </a:pPr>
            <a:r>
              <a:rPr lang="es-ES_tradnl" sz="2400" b="1" dirty="0"/>
              <a:t>PROGRAMAS DE APRENDIZAJE</a:t>
            </a:r>
            <a:endParaRPr lang="es-ES_tradnl" sz="2400" dirty="0"/>
          </a:p>
          <a:p>
            <a:pPr marL="266700" indent="0">
              <a:buNone/>
            </a:pPr>
            <a:r>
              <a:rPr lang="es-ES_tradnl" sz="2000" dirty="0">
                <a:solidFill>
                  <a:srgbClr val="663300"/>
                </a:solidFill>
                <a:highlight>
                  <a:srgbClr val="C0C0C0"/>
                </a:highlight>
                <a:latin typeface="+mj-lt"/>
                <a:cs typeface="Times New Roman" panose="02020603050405020304" pitchFamily="18" charset="0"/>
              </a:rPr>
              <a:t>1.- Formación General</a:t>
            </a:r>
          </a:p>
          <a:p>
            <a:pPr marL="266700" indent="0">
              <a:buNone/>
            </a:pPr>
            <a:r>
              <a:rPr lang="es-ES_tradnl" sz="2000" dirty="0">
                <a:solidFill>
                  <a:srgbClr val="663300"/>
                </a:solidFill>
                <a:highlight>
                  <a:srgbClr val="C0C0C0"/>
                </a:highlight>
                <a:latin typeface="+mj-lt"/>
                <a:cs typeface="Times New Roman" panose="02020603050405020304" pitchFamily="18" charset="0"/>
              </a:rPr>
              <a:t>2.- Formación Sectorial</a:t>
            </a:r>
          </a:p>
          <a:p>
            <a:pPr marL="266700" indent="0">
              <a:buNone/>
            </a:pPr>
            <a:r>
              <a:rPr lang="es-ES_tradnl" sz="1600" dirty="0">
                <a:latin typeface="+mj-lt"/>
                <a:cs typeface="Times New Roman" panose="02020603050405020304" pitchFamily="18" charset="0"/>
              </a:rPr>
              <a:t>3.- Acceso al nuevo puesto de trabajo (ACOGE)</a:t>
            </a:r>
          </a:p>
          <a:p>
            <a:pPr marL="266700" indent="0">
              <a:buNone/>
            </a:pPr>
            <a:r>
              <a:rPr lang="es-ES_tradnl" sz="1600" dirty="0">
                <a:latin typeface="+mj-lt"/>
                <a:cs typeface="Times New Roman" panose="02020603050405020304" pitchFamily="18" charset="0"/>
              </a:rPr>
              <a:t>4.- Apoyo a la Promoción</a:t>
            </a:r>
          </a:p>
          <a:p>
            <a:pPr marL="266700" indent="0">
              <a:buNone/>
            </a:pPr>
            <a:r>
              <a:rPr lang="es-ES_tradnl" sz="1600" dirty="0">
                <a:latin typeface="+mj-lt"/>
                <a:cs typeface="Times New Roman" panose="02020603050405020304" pitchFamily="18" charset="0"/>
              </a:rPr>
              <a:t>5.- Formación a medida y/o para el desempeño</a:t>
            </a:r>
          </a:p>
          <a:p>
            <a:pPr marL="266700" indent="0">
              <a:buNone/>
            </a:pPr>
            <a:r>
              <a:rPr lang="es-ES_tradnl" sz="1600" dirty="0">
                <a:latin typeface="+mj-lt"/>
                <a:cs typeface="Times New Roman" panose="02020603050405020304" pitchFamily="18" charset="0"/>
              </a:rPr>
              <a:t>6.- Formación para directivos y </a:t>
            </a:r>
            <a:r>
              <a:rPr lang="es-ES_tradnl" sz="1600" dirty="0" err="1">
                <a:latin typeface="+mj-lt"/>
                <a:cs typeface="Times New Roman" panose="02020603050405020304" pitchFamily="18" charset="0"/>
              </a:rPr>
              <a:t>predirectivos</a:t>
            </a:r>
            <a:r>
              <a:rPr lang="es-ES_tradnl" sz="1600" dirty="0">
                <a:latin typeface="+mj-lt"/>
                <a:cs typeface="Times New Roman" panose="02020603050405020304" pitchFamily="18" charset="0"/>
              </a:rPr>
              <a:t> públicos</a:t>
            </a:r>
          </a:p>
          <a:p>
            <a:pPr marL="266700" indent="0">
              <a:buNone/>
            </a:pPr>
            <a:r>
              <a:rPr lang="es-ES_tradnl" sz="1600" dirty="0">
                <a:latin typeface="+mj-lt"/>
                <a:cs typeface="Times New Roman" panose="02020603050405020304" pitchFamily="18" charset="0"/>
              </a:rPr>
              <a:t>7.- Programa aplica (aplicación del aprendizaje adquirido)</a:t>
            </a:r>
          </a:p>
          <a:p>
            <a:pPr marL="266700" indent="0">
              <a:buNone/>
            </a:pPr>
            <a:r>
              <a:rPr lang="es-ES_tradnl" sz="1600" dirty="0">
                <a:latin typeface="+mj-lt"/>
                <a:cs typeface="Times New Roman" panose="02020603050405020304" pitchFamily="18" charset="0"/>
              </a:rPr>
              <a:t>8.- Autoformación</a:t>
            </a:r>
          </a:p>
          <a:p>
            <a:pPr marL="266700" indent="0">
              <a:buNone/>
            </a:pPr>
            <a:r>
              <a:rPr lang="es-ES_tradnl" sz="1600" dirty="0">
                <a:latin typeface="+mj-lt"/>
                <a:cs typeface="Times New Roman" panose="02020603050405020304" pitchFamily="18" charset="0"/>
              </a:rPr>
              <a:t>9.- Comunidades de práctica profesional y de aprendizaje</a:t>
            </a:r>
          </a:p>
          <a:p>
            <a:pPr marL="266700" indent="0">
              <a:buNone/>
            </a:pPr>
            <a:r>
              <a:rPr lang="es-ES_tradnl" sz="1600" dirty="0">
                <a:latin typeface="+mj-lt"/>
                <a:cs typeface="Times New Roman" panose="02020603050405020304" pitchFamily="18" charset="0"/>
              </a:rPr>
              <a:t>10.- Jornadas, conferencias y otros (MOOC y seminarios web)</a:t>
            </a:r>
          </a:p>
          <a:p>
            <a:pPr marL="266700" indent="0">
              <a:buNone/>
            </a:pPr>
            <a:r>
              <a:rPr lang="es-ES_tradnl" sz="1600" dirty="0">
                <a:latin typeface="+mj-lt"/>
                <a:cs typeface="Times New Roman" panose="02020603050405020304" pitchFamily="18" charset="0"/>
              </a:rPr>
              <a:t>11.- Innovación de formadores</a:t>
            </a:r>
          </a:p>
          <a:p>
            <a:pPr marL="266700" indent="0">
              <a:buNone/>
            </a:pPr>
            <a:r>
              <a:rPr lang="es-ES_tradnl" sz="1600" dirty="0">
                <a:latin typeface="+mj-lt"/>
                <a:cs typeface="Times New Roman" panose="02020603050405020304" pitchFamily="18" charset="0"/>
              </a:rPr>
              <a:t>12.- Formación externa y homologación</a:t>
            </a:r>
          </a:p>
          <a:p>
            <a:pPr marL="266700" indent="0">
              <a:buNone/>
            </a:pPr>
            <a:r>
              <a:rPr lang="es-ES_tradnl" sz="1600" dirty="0">
                <a:latin typeface="+mj-lt"/>
                <a:cs typeface="Times New Roman" panose="02020603050405020304" pitchFamily="18" charset="0"/>
              </a:rPr>
              <a:t>13.- Formación de carácter interadministrativo</a:t>
            </a:r>
          </a:p>
          <a:p>
            <a:pPr marL="266700" indent="0">
              <a:buNone/>
            </a:pPr>
            <a:r>
              <a:rPr lang="es-ES_tradnl" sz="1600" dirty="0">
                <a:latin typeface="+mj-lt"/>
                <a:cs typeface="Times New Roman" panose="02020603050405020304" pitchFamily="18" charset="0"/>
              </a:rPr>
              <a:t>14.- Liderazgo y alta dirección para la Administración Pública.</a:t>
            </a:r>
          </a:p>
          <a:p>
            <a:pPr marL="0" indent="0">
              <a:buNone/>
            </a:pPr>
            <a:endParaRPr lang="es-ES_tradnl" sz="2400" dirty="0"/>
          </a:p>
          <a:p>
            <a:endParaRPr lang="es-ES_tradnl" sz="1800" dirty="0"/>
          </a:p>
        </p:txBody>
      </p:sp>
    </p:spTree>
    <p:extLst>
      <p:ext uri="{BB962C8B-B14F-4D97-AF65-F5344CB8AC3E}">
        <p14:creationId xmlns:p14="http://schemas.microsoft.com/office/powerpoint/2010/main" val="154671255"/>
      </p:ext>
    </p:extLst>
  </p:cSld>
  <p:clrMapOvr>
    <a:masterClrMapping/>
  </p:clrMapOvr>
</p:sld>
</file>

<file path=ppt/theme/theme1.xml><?xml version="1.0" encoding="utf-8"?>
<a:theme xmlns:a="http://schemas.openxmlformats.org/drawingml/2006/main" name="ITA-XXXXXX-IAS_Presentaci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ITA-XXXXXX-IAS_Presentación</Template>
  <TotalTime>23953</TotalTime>
  <Words>3080</Words>
  <Application>Microsoft Office PowerPoint</Application>
  <PresentationFormat>Presentación en pantalla (4:3)</PresentationFormat>
  <Paragraphs>386</Paragraphs>
  <Slides>17</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Akrobat</vt:lpstr>
      <vt:lpstr>Arial</vt:lpstr>
      <vt:lpstr>Calibri</vt:lpstr>
      <vt:lpstr>Times New Roman</vt:lpstr>
      <vt:lpstr>ITA-XXXXXX-IAS_Presentación</vt:lpstr>
      <vt:lpstr>Presentación de PowerPoint</vt:lpstr>
      <vt:lpstr>Histórico de Formación </vt:lpstr>
      <vt:lpstr>Presentación de PowerPoint</vt:lpstr>
      <vt:lpstr>Presentación de PowerPoint</vt:lpstr>
      <vt:lpstr>Histórico de Formación reglada por ITACYL hasta 2024 </vt:lpstr>
      <vt:lpstr>Gráficos</vt:lpstr>
      <vt:lpstr>Formación del ITACyL para 2024</vt:lpstr>
      <vt:lpstr>FORMACIÓN</vt:lpstr>
      <vt:lpstr>Estructura del plan de formación de la ECLAP</vt:lpstr>
      <vt:lpstr>Áreas competenciales de la ECLAP</vt:lpstr>
      <vt:lpstr>Normas de organización y desarrollo de la ECLAP</vt:lpstr>
      <vt:lpstr>Normas de organización y desarrollo de la ECLAP</vt:lpstr>
      <vt:lpstr>Normas de organización y desarrollo de la ECLAP</vt:lpstr>
      <vt:lpstr>Normas de organización y desarrollo de la ECLAP</vt:lpstr>
      <vt:lpstr>Normas de organización y desarrollo de la ECLAP</vt:lpstr>
      <vt:lpstr>Normas de organización y desarrollo de la ECLAP</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 Rio Briones</dc:creator>
  <cp:lastModifiedBy>María Victoria Álvarez Árias</cp:lastModifiedBy>
  <cp:revision>869</cp:revision>
  <cp:lastPrinted>2024-02-01T14:24:53Z</cp:lastPrinted>
  <dcterms:created xsi:type="dcterms:W3CDTF">2015-02-23T10:20:40Z</dcterms:created>
  <dcterms:modified xsi:type="dcterms:W3CDTF">2024-02-01T19:17:45Z</dcterms:modified>
</cp:coreProperties>
</file>