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13.png" ContentType="image/png"/>
  <Override PartName="/ppt/media/image12.jpeg" ContentType="image/jpeg"/>
  <Override PartName="/ppt/media/image9.jpeg" ContentType="image/jpeg"/>
  <Override PartName="/ppt/media/image11.png" ContentType="image/png"/>
  <Override PartName="/ppt/media/image17.jpeg" ContentType="image/jpeg"/>
  <Override PartName="/ppt/media/image16.jpeg" ContentType="image/jpeg"/>
  <Override PartName="/ppt/media/image14.jpeg" ContentType="image/jpeg"/>
  <Override PartName="/ppt/media/image1.jpeg" ContentType="image/jpeg"/>
  <Override PartName="/ppt/media/image10.png" ContentType="image/png"/>
  <Override PartName="/ppt/media/image2.jpeg" ContentType="image/jpeg"/>
  <Override PartName="/ppt/media/image15.png" ContentType="image/png"/>
  <Override PartName="/ppt/media/image3.jpeg" ContentType="image/jpe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jpeg" ContentType="image/jpeg"/>
  <Override PartName="/ppt/media/image18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0691813" cy="7559675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desplazar la diapositiva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 idx="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 idx="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A34D1CE5-DE77-456C-B519-3CC0DE6BCC82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125" name="Forma libre: forma 64"/>
          <p:cNvSpPr/>
          <p:nvPr/>
        </p:nvSpPr>
        <p:spPr>
          <a:xfrm>
            <a:off x="3884760" y="8685360"/>
            <a:ext cx="2971440" cy="45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7843B400-AD16-490A-A852-F673550C1B10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1247760" y="1143000"/>
            <a:ext cx="4360680" cy="308412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6964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  <a:defRPr b="0" lang="en-US" sz="12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FB1173DD-C4DB-4284-8679-5AAE0F835F23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1F907D6-4E13-4465-9031-BA4D7D78046B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017375D-3AAD-4043-AC7B-C33AD04F18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E5CCF22-F71A-46D2-AE7B-81D2FF179F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F7B2153-7E1F-43B2-8441-40FCB1B35781}" type="slidenum">
              <a:t>&lt;#&gt;</a:t>
            </a:fld>
          </a:p>
        </p:txBody>
      </p:sp>
      <p:sp>
        <p:nvSpPr>
          <p:cNvPr id="10" name="PlaceHolder 9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1EED375-A8FF-45C0-8070-67FAB565A88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50C719E-EE9F-42C5-B603-C83BE31FA2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56ADD37-7704-4BDD-9A3A-23BAA74EC8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A84DA80-406D-4AD1-912F-63427952073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69E5309-4411-4912-B8BB-63FBB07C7FC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3618E2-0AC6-4AEB-96BA-67DD4EC5B3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D349385-6F5B-4D7A-825E-10CB5DEFB6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7DE5981-6069-4220-B56B-ED2F7BE81C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1C4065-E36E-43E0-B806-4C48F60FE0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5DE8F0A-B9D7-44E4-82E1-30B1D0551E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D2B64EA-B160-446F-8BB0-6ED64462D1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D799751-F18D-4E63-92BB-C1EA5776989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6712D0-4A4D-459A-B56A-733A5C6AE16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7BB0D8E-2DE8-4DAF-A30D-8332560662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317879-0D66-4C29-B605-FA2ED763D2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0EEB286-F4C4-4351-9E97-03F0435325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A96A0E8-79C8-40E5-B9C1-4A87BA7EA41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F2C5754-1EF5-4904-BBCF-CE23CE95F4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E77741F-9102-456C-8B88-ABF12407C3E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857F76D-0FD9-4A00-8C84-07C7BFEB94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orma libre: forma 2"/>
          <p:cNvSpPr/>
          <p:nvPr/>
        </p:nvSpPr>
        <p:spPr>
          <a:xfrm>
            <a:off x="3541680" y="7005600"/>
            <a:ext cx="3607920" cy="40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sldNum" idx="1"/>
          </p:nvPr>
        </p:nvSpPr>
        <p:spPr>
          <a:xfrm>
            <a:off x="7550280" y="7005600"/>
            <a:ext cx="240444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  <a:defRPr b="0" lang="es-ES" sz="900" spc="-1" strike="noStrike">
                <a:solidFill>
                  <a:srgbClr val="898989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7EECAA38-43DB-462E-8330-7C4530ACE2B7}" type="slidenum">
              <a:rPr b="0" lang="es-ES" sz="900" spc="-1" strike="noStrike">
                <a:solidFill>
                  <a:srgbClr val="898989"/>
                </a:solidFill>
                <a:latin typeface="Calibri"/>
                <a:ea typeface="DejaVu Sans"/>
              </a:rPr>
              <a:t>&lt;número&gt;</a:t>
            </a:fld>
            <a:endParaRPr b="0" lang="es-ES" sz="9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2"/>
          </p:nvPr>
        </p:nvSpPr>
        <p:spPr>
          <a:xfrm>
            <a:off x="732960" y="7005600"/>
            <a:ext cx="240480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rma libre: forma 2"/>
          <p:cNvSpPr/>
          <p:nvPr/>
        </p:nvSpPr>
        <p:spPr>
          <a:xfrm>
            <a:off x="3541680" y="7005600"/>
            <a:ext cx="3607920" cy="40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3320" y="401760"/>
            <a:ext cx="9219960" cy="145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  <a:ea typeface="DejaVu Sans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3320" y="2011320"/>
            <a:ext cx="9219960" cy="479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Editar el estilo de texto del patrón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Tercer nivel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Cuarto nivel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Quinto nivel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732960" y="7005600"/>
            <a:ext cx="240480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  <a:defRPr b="0" lang="es-ES" sz="900" spc="-1" strike="noStrike">
                <a:solidFill>
                  <a:srgbClr val="898989"/>
                </a:solidFill>
                <a:latin typeface="Calibri"/>
                <a:ea typeface="DejaVu Sans"/>
              </a:defRPr>
            </a:lvl1pPr>
          </a:lstStyle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900" spc="-1" strike="noStrike">
                <a:solidFill>
                  <a:srgbClr val="898989"/>
                </a:solidFill>
                <a:latin typeface="Calibri"/>
                <a:ea typeface="DejaVu Sans"/>
              </a:rPr>
              <a:t>&lt;fecha/hora&gt;</a:t>
            </a:r>
            <a:endParaRPr b="0" lang="es-ES" sz="9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0000" bIns="90000" anchor="t">
            <a:noAutofit/>
          </a:bodyPr>
          <a:lstStyle>
            <a:lvl1pPr algn="ct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5"/>
          </p:nvPr>
        </p:nvSpPr>
        <p:spPr>
          <a:xfrm>
            <a:off x="7550280" y="7005600"/>
            <a:ext cx="240444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  <a:defRPr b="0" lang="es-ES" sz="900" spc="-1" strike="noStrike">
                <a:solidFill>
                  <a:srgbClr val="898989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C015D806-533C-4CC3-9769-65D6E0B08C41}" type="slidenum">
              <a:rPr b="0" lang="es-ES" sz="900" spc="-1" strike="noStrike">
                <a:solidFill>
                  <a:srgbClr val="898989"/>
                </a:solidFill>
                <a:latin typeface="Calibri"/>
                <a:ea typeface="DejaVu Sans"/>
              </a:rPr>
              <a:t>&lt;número&gt;</a:t>
            </a:fld>
            <a:endParaRPr b="0" lang="es-E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www.sativum.es/" TargetMode="Externa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rma libre: forma 48"/>
          <p:cNvSpPr/>
          <p:nvPr/>
        </p:nvSpPr>
        <p:spPr>
          <a:xfrm>
            <a:off x="1341360" y="650880"/>
            <a:ext cx="8970840" cy="484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  <a:tab algn="l" pos="10333080"/>
                <a:tab algn="l" pos="10782360"/>
              </a:tabLst>
            </a:pPr>
            <a:r>
              <a:rPr b="0" lang="es-ES_tradnl" sz="3000" spc="-1" strike="noStrike">
                <a:solidFill>
                  <a:srgbClr val="00338d"/>
                </a:solidFill>
                <a:latin typeface="Gill Sans MT"/>
                <a:ea typeface="DejaVu Sans"/>
              </a:rPr>
              <a:t>VIII JORNADAS DE AGROMETEOROLOGÍA</a:t>
            </a:r>
            <a:br>
              <a:rPr sz="3000"/>
            </a:br>
            <a:br>
              <a:rPr sz="3000"/>
            </a:br>
            <a:r>
              <a:rPr b="0" lang="es-ES_tradnl" sz="2000" spc="-1" strike="noStrike">
                <a:solidFill>
                  <a:srgbClr val="00338d"/>
                </a:solidFill>
                <a:latin typeface="Gill Sans MT"/>
                <a:ea typeface="DejaVu Sans"/>
              </a:rPr>
              <a:t>Valladolid. Salón de Actos del Edificio de Investigación y Tecnología. ITACyL.</a:t>
            </a:r>
            <a:br>
              <a:rPr sz="2000"/>
            </a:br>
            <a:r>
              <a:rPr b="0" lang="es-ES_tradnl" sz="2000" spc="-1" strike="noStrike">
                <a:solidFill>
                  <a:srgbClr val="00338d"/>
                </a:solidFill>
                <a:latin typeface="Gill Sans MT"/>
                <a:ea typeface="DejaVu Sans"/>
              </a:rPr>
              <a:t>1 y 2 de junio de 2023 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90" name="Forma libre: forma 49"/>
          <p:cNvSpPr/>
          <p:nvPr/>
        </p:nvSpPr>
        <p:spPr>
          <a:xfrm>
            <a:off x="1050840" y="5719680"/>
            <a:ext cx="8073720" cy="148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763"/>
              </a:spcBef>
              <a:spcAft>
                <a:spcPts val="11"/>
              </a:spcAft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  <a:tab algn="l" pos="10333080"/>
                <a:tab algn="l" pos="10782360"/>
              </a:tabLst>
            </a:pPr>
            <a:r>
              <a:rPr b="0" lang="es-ES" sz="1700" spc="-1" strike="noStrike">
                <a:solidFill>
                  <a:srgbClr val="000000"/>
                </a:solidFill>
                <a:latin typeface="Calibri"/>
                <a:ea typeface="DejaVu Sans"/>
              </a:rPr>
              <a:t>Integración de datos de SIAR y AEMET en SATIVUM</a:t>
            </a:r>
            <a:endParaRPr b="0" lang="es-ES" sz="17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63"/>
              </a:spcBef>
              <a:spcAft>
                <a:spcPts val="11"/>
              </a:spcAft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  <a:tab algn="l" pos="10333080"/>
                <a:tab algn="l" pos="10782360"/>
              </a:tabLst>
            </a:pPr>
            <a:endParaRPr b="0" lang="es-ES" sz="16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763"/>
              </a:spcBef>
              <a:spcAft>
                <a:spcPts val="11"/>
              </a:spcAft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Ignacio Villarino</a:t>
            </a:r>
            <a:endParaRPr b="0" lang="es-E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/>
          </p:nvPr>
        </p:nvSpPr>
        <p:spPr>
          <a:xfrm>
            <a:off x="427680" y="2186280"/>
            <a:ext cx="6194160" cy="467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9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50" spc="-1" strike="noStrike">
                <a:solidFill>
                  <a:srgbClr val="000000"/>
                </a:solidFill>
                <a:latin typeface="Arial"/>
                <a:ea typeface="DejaVu Sans"/>
              </a:rPr>
              <a:t>Sativum es una APP pública para la gestión de datos sobre parcelas agrícolas</a:t>
            </a: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690" spc="-1" strike="noStrike">
                <a:solidFill>
                  <a:srgbClr val="000000"/>
                </a:solidFill>
                <a:latin typeface="Arial"/>
                <a:ea typeface="DejaVu Sans"/>
              </a:rPr>
              <a:t>Satélite</a:t>
            </a:r>
            <a:r>
              <a:rPr b="0" lang="es-ES" sz="2450" spc="-1" strike="noStrike">
                <a:solidFill>
                  <a:srgbClr val="000000"/>
                </a:solidFill>
                <a:latin typeface="Arial"/>
                <a:ea typeface="DejaVu Sans"/>
              </a:rPr>
              <a:t> (y foto aérea)</a:t>
            </a: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50" spc="-1" strike="noStrike">
                <a:solidFill>
                  <a:srgbClr val="000000"/>
                </a:solidFill>
                <a:latin typeface="Arial"/>
                <a:ea typeface="DejaVu Sans"/>
              </a:rPr>
              <a:t>Suelo</a:t>
            </a: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50" spc="-1" strike="noStrike">
                <a:solidFill>
                  <a:srgbClr val="000000"/>
                </a:solidFill>
                <a:latin typeface="Arial"/>
                <a:ea typeface="DejaVu Sans"/>
              </a:rPr>
              <a:t>Clima</a:t>
            </a: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50" spc="-1" strike="noStrike">
                <a:solidFill>
                  <a:srgbClr val="000000"/>
                </a:solidFill>
                <a:latin typeface="Arial"/>
                <a:ea typeface="DejaVu Sans"/>
              </a:rPr>
              <a:t>Parcelario y cultivos</a:t>
            </a: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50" spc="-1" strike="noStrike">
                <a:solidFill>
                  <a:srgbClr val="000000"/>
                </a:solidFill>
                <a:latin typeface="Arial"/>
                <a:ea typeface="DejaVu Sans"/>
              </a:rPr>
              <a:t>Integrada con el sistema de gestión de la PAC y el nuevo cuaderno digital.</a:t>
            </a: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50" spc="-1" strike="noStrike">
                <a:solidFill>
                  <a:srgbClr val="000000"/>
                </a:solidFill>
                <a:latin typeface="Arial"/>
                <a:ea typeface="DejaVu Sans"/>
              </a:rPr>
              <a:t>Se incluyen módulos de ayuda a la toma de decisiones.</a:t>
            </a: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2450" spc="-1" strike="noStrike">
                <a:solidFill>
                  <a:srgbClr val="000000"/>
                </a:solidFill>
                <a:latin typeface="Arial"/>
                <a:ea typeface="DejaVu Sans"/>
              </a:rPr>
              <a:t>Nutrición: Balances de nutrientes</a:t>
            </a: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50" spc="-1" strike="noStrike">
                <a:solidFill>
                  <a:srgbClr val="000000"/>
                </a:solidFill>
                <a:latin typeface="Arial"/>
                <a:ea typeface="DejaVu Sans"/>
              </a:rPr>
              <a:t>Plagas</a:t>
            </a: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50" spc="-1" strike="noStrike">
                <a:solidFill>
                  <a:srgbClr val="000000"/>
                </a:solidFill>
                <a:latin typeface="Arial"/>
                <a:ea typeface="DejaVu Sans"/>
              </a:rPr>
              <a:t>Agricultura de precisión…</a:t>
            </a: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ES" sz="24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Imagen 7" descr=""/>
          <p:cNvPicPr/>
          <p:nvPr/>
        </p:nvPicPr>
        <p:blipFill>
          <a:blip r:embed="rId1"/>
          <a:stretch/>
        </p:blipFill>
        <p:spPr>
          <a:xfrm>
            <a:off x="1117440" y="840960"/>
            <a:ext cx="4814280" cy="1014480"/>
          </a:xfrm>
          <a:prstGeom prst="rect">
            <a:avLst/>
          </a:prstGeom>
          <a:ln w="0">
            <a:noFill/>
          </a:ln>
        </p:spPr>
      </p:pic>
      <p:grpSp>
        <p:nvGrpSpPr>
          <p:cNvPr id="93" name="Grupo 1"/>
          <p:cNvGrpSpPr/>
          <p:nvPr/>
        </p:nvGrpSpPr>
        <p:grpSpPr>
          <a:xfrm>
            <a:off x="6873120" y="0"/>
            <a:ext cx="3818160" cy="7559280"/>
            <a:chOff x="6873120" y="0"/>
            <a:chExt cx="3818160" cy="7559280"/>
          </a:xfrm>
        </p:grpSpPr>
        <p:pic>
          <p:nvPicPr>
            <p:cNvPr id="94" name="Imagen 5" descr=""/>
            <p:cNvPicPr/>
            <p:nvPr/>
          </p:nvPicPr>
          <p:blipFill>
            <a:blip r:embed="rId2"/>
            <a:srcRect l="0" t="0" r="3755" b="0"/>
            <a:stretch/>
          </p:blipFill>
          <p:spPr>
            <a:xfrm>
              <a:off x="6873840" y="0"/>
              <a:ext cx="3817440" cy="5943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" name="Marcador de contenido 5" descr=""/>
            <p:cNvPicPr/>
            <p:nvPr/>
          </p:nvPicPr>
          <p:blipFill>
            <a:blip r:embed="rId3"/>
            <a:srcRect l="0" t="67645" r="3673" b="0"/>
            <a:stretch/>
          </p:blipFill>
          <p:spPr>
            <a:xfrm>
              <a:off x="6873120" y="5638680"/>
              <a:ext cx="3817440" cy="1920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6" name="Rectángulo 6"/>
          <p:cNvSpPr/>
          <p:nvPr/>
        </p:nvSpPr>
        <p:spPr>
          <a:xfrm>
            <a:off x="1918080" y="6991200"/>
            <a:ext cx="3212640" cy="4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0280" rIns="80280" tIns="39960" bIns="3996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2110" spc="-1" strike="noStrike" u="sng">
                <a:solidFill>
                  <a:srgbClr val="000000"/>
                </a:solidFill>
                <a:uFillTx/>
                <a:latin typeface="Arial"/>
                <a:ea typeface="DejaVu Sans"/>
                <a:hlinkClick r:id="rId4"/>
              </a:rPr>
              <a:t>https://www.sativum.es/</a:t>
            </a:r>
            <a:endParaRPr b="0" lang="es-ES" sz="211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n 12" descr=""/>
          <p:cNvPicPr/>
          <p:nvPr/>
        </p:nvPicPr>
        <p:blipFill>
          <a:blip r:embed="rId1"/>
          <a:stretch/>
        </p:blipFill>
        <p:spPr>
          <a:xfrm>
            <a:off x="563760" y="957960"/>
            <a:ext cx="4048200" cy="3036240"/>
          </a:xfrm>
          <a:prstGeom prst="rect">
            <a:avLst/>
          </a:prstGeom>
          <a:ln w="0">
            <a:noFill/>
          </a:ln>
        </p:spPr>
      </p:pic>
      <p:pic>
        <p:nvPicPr>
          <p:cNvPr id="98" name="Imagen 14" descr=""/>
          <p:cNvPicPr/>
          <p:nvPr/>
        </p:nvPicPr>
        <p:blipFill>
          <a:blip r:embed="rId2"/>
          <a:stretch/>
        </p:blipFill>
        <p:spPr>
          <a:xfrm>
            <a:off x="4789800" y="957960"/>
            <a:ext cx="4048200" cy="3036240"/>
          </a:xfrm>
          <a:prstGeom prst="rect">
            <a:avLst/>
          </a:prstGeom>
          <a:ln w="0">
            <a:noFill/>
          </a:ln>
        </p:spPr>
      </p:pic>
      <p:pic>
        <p:nvPicPr>
          <p:cNvPr id="99" name="Imagen 18" descr=""/>
          <p:cNvPicPr/>
          <p:nvPr/>
        </p:nvPicPr>
        <p:blipFill>
          <a:blip r:embed="rId3"/>
          <a:stretch/>
        </p:blipFill>
        <p:spPr>
          <a:xfrm>
            <a:off x="2609280" y="4089600"/>
            <a:ext cx="4360320" cy="326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/>
          </p:nvPr>
        </p:nvSpPr>
        <p:spPr>
          <a:xfrm>
            <a:off x="733320" y="2011320"/>
            <a:ext cx="9219960" cy="479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Imagen 3" descr=""/>
          <p:cNvPicPr/>
          <p:nvPr/>
        </p:nvPicPr>
        <p:blipFill>
          <a:blip r:embed="rId1"/>
          <a:stretch/>
        </p:blipFill>
        <p:spPr>
          <a:xfrm>
            <a:off x="0" y="1143720"/>
            <a:ext cx="10691280" cy="6013800"/>
          </a:xfrm>
          <a:prstGeom prst="rect">
            <a:avLst/>
          </a:prstGeom>
          <a:ln w="0">
            <a:noFill/>
          </a:ln>
        </p:spPr>
      </p:pic>
      <p:sp>
        <p:nvSpPr>
          <p:cNvPr id="102" name="CuadroTexto 4"/>
          <p:cNvSpPr/>
          <p:nvPr/>
        </p:nvSpPr>
        <p:spPr>
          <a:xfrm>
            <a:off x="7968240" y="6415920"/>
            <a:ext cx="1697760" cy="9126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Datos de referencia 30 años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3" name="Conector recto de flecha 6"/>
          <p:cNvSpPr/>
          <p:nvPr/>
        </p:nvSpPr>
        <p:spPr>
          <a:xfrm flipH="1" flipV="1">
            <a:off x="7334640" y="5375880"/>
            <a:ext cx="632520" cy="10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adroTexto 9"/>
          <p:cNvSpPr/>
          <p:nvPr/>
        </p:nvSpPr>
        <p:spPr>
          <a:xfrm>
            <a:off x="6382440" y="4379040"/>
            <a:ext cx="1697760" cy="63828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Datos año en curso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5" name="Conector recto de flecha 10"/>
          <p:cNvSpPr/>
          <p:nvPr/>
        </p:nvSpPr>
        <p:spPr>
          <a:xfrm>
            <a:off x="7254000" y="5033520"/>
            <a:ext cx="171360" cy="16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onector recto de flecha 13"/>
          <p:cNvSpPr/>
          <p:nvPr/>
        </p:nvSpPr>
        <p:spPr>
          <a:xfrm flipH="1" flipV="1">
            <a:off x="6762600" y="4150800"/>
            <a:ext cx="46872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Elipse 16"/>
          <p:cNvSpPr/>
          <p:nvPr/>
        </p:nvSpPr>
        <p:spPr>
          <a:xfrm>
            <a:off x="8080560" y="3858480"/>
            <a:ext cx="2611080" cy="1085040"/>
          </a:xfrm>
          <a:prstGeom prst="ellipse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91680" y="0"/>
            <a:ext cx="5767560" cy="145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s-ES" sz="3600" spc="-1" strike="noStrike">
                <a:solidFill>
                  <a:srgbClr val="000000"/>
                </a:solidFill>
                <a:latin typeface="Arial"/>
                <a:ea typeface="DejaVu Sans"/>
              </a:rPr>
              <a:t>Datos de referencia: Atlas Agroclimático de CyL</a:t>
            </a:r>
            <a:endParaRPr b="0" lang="es-E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3320" y="2011320"/>
            <a:ext cx="9219960" cy="479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Imagen 3" descr=""/>
          <p:cNvPicPr/>
          <p:nvPr/>
        </p:nvPicPr>
        <p:blipFill>
          <a:blip r:embed="rId1"/>
          <a:stretch/>
        </p:blipFill>
        <p:spPr>
          <a:xfrm>
            <a:off x="0" y="1235160"/>
            <a:ext cx="10691280" cy="601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rma libre: forma 50"/>
          <p:cNvSpPr/>
          <p:nvPr/>
        </p:nvSpPr>
        <p:spPr>
          <a:xfrm>
            <a:off x="689040" y="-343080"/>
            <a:ext cx="5051160" cy="177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6120" rIns="96120" tIns="52920" bIns="52920" anchor="ctr">
            <a:noAutofit/>
          </a:bodyPr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  <a:tab algn="l" pos="10333080"/>
                <a:tab algn="l" pos="10782360"/>
              </a:tabLst>
            </a:pPr>
            <a:r>
              <a:rPr b="0" lang="es-ES" sz="1900" spc="-1" strike="noStrike">
                <a:solidFill>
                  <a:srgbClr val="000000"/>
                </a:solidFill>
                <a:latin typeface="Calibri Light"/>
                <a:ea typeface="DejaVu Sans"/>
              </a:rPr>
              <a:t>HISTÓRICO DE LAS ESTACIONES PRÓXIMAS</a:t>
            </a:r>
            <a:endParaRPr b="0" lang="es-ES" sz="1900" spc="-1" strike="noStrike">
              <a:latin typeface="Arial"/>
            </a:endParaRPr>
          </a:p>
        </p:txBody>
      </p:sp>
      <p:sp>
        <p:nvSpPr>
          <p:cNvPr id="112" name="Forma libre: forma 51"/>
          <p:cNvSpPr/>
          <p:nvPr/>
        </p:nvSpPr>
        <p:spPr>
          <a:xfrm>
            <a:off x="689040" y="1387440"/>
            <a:ext cx="9221400" cy="595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13" name="Imagen 52" descr=""/>
          <p:cNvPicPr/>
          <p:nvPr/>
        </p:nvPicPr>
        <p:blipFill>
          <a:blip r:embed="rId2"/>
          <a:stretch/>
        </p:blipFill>
        <p:spPr>
          <a:xfrm>
            <a:off x="735120" y="1405080"/>
            <a:ext cx="9365760" cy="615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orma libre: forma 53"/>
          <p:cNvSpPr/>
          <p:nvPr/>
        </p:nvSpPr>
        <p:spPr>
          <a:xfrm>
            <a:off x="689040" y="141120"/>
            <a:ext cx="5051160" cy="125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6120" rIns="96120" tIns="52920" bIns="52920" anchor="ctr">
            <a:noAutofit/>
          </a:bodyPr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  <a:tab algn="l" pos="10333080"/>
                <a:tab algn="l" pos="10782360"/>
              </a:tabLst>
            </a:pPr>
            <a:r>
              <a:rPr b="0" lang="es-ES" sz="1900" spc="-1" strike="noStrike">
                <a:solidFill>
                  <a:srgbClr val="000000"/>
                </a:solidFill>
                <a:latin typeface="Calibri Light"/>
                <a:ea typeface="DejaVu Sans"/>
              </a:rPr>
              <a:t>PREDICCIÓN A 7 DÍAS</a:t>
            </a:r>
            <a:endParaRPr b="0" lang="es-ES" sz="1900" spc="-1" strike="noStrike">
              <a:latin typeface="Arial"/>
            </a:endParaRPr>
          </a:p>
        </p:txBody>
      </p:sp>
      <p:sp>
        <p:nvSpPr>
          <p:cNvPr id="115" name="Forma libre: forma 54"/>
          <p:cNvSpPr/>
          <p:nvPr/>
        </p:nvSpPr>
        <p:spPr>
          <a:xfrm>
            <a:off x="420840" y="1387440"/>
            <a:ext cx="10102320" cy="544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Imagen 55" descr=""/>
          <p:cNvPicPr/>
          <p:nvPr/>
        </p:nvPicPr>
        <p:blipFill>
          <a:blip r:embed="rId2"/>
          <a:stretch/>
        </p:blipFill>
        <p:spPr>
          <a:xfrm>
            <a:off x="608040" y="1530360"/>
            <a:ext cx="9588240" cy="516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orma libre: forma 56"/>
          <p:cNvSpPr/>
          <p:nvPr/>
        </p:nvSpPr>
        <p:spPr>
          <a:xfrm>
            <a:off x="-31680" y="3371760"/>
            <a:ext cx="10722960" cy="74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inma@agroclimap:~$ time wget -O kk.txt "http://127.0.0.1/cgi-bin/seriesJsonAquaCropINMAtodasJuntas.cgi?x=-532887.14&amp;y=5099749.52&amp;epochini=1664657588&amp;epochfin=1685224800&amp;radioKM=50"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real</a:t>
            </a: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	</a:t>
            </a: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0m0.299s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ignacio@gordo:~$ time wget -O kk.txt "http://agroclimap.aemet.es/cgi-bin/seriesJsonAquaCropINMAtodasJuntas.cgi?x=-532887.14&amp;y=5099749.51&amp;epochini=1664657588&amp;epochfin=1685224800&amp;radioKM=50"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real</a:t>
            </a: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	</a:t>
            </a: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0m0,461s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ignacio@meteorustico:~$ time wget -O kk.txt "https://servicios.itacyl.es/directorioAquacropCGI/seriesJsonAquaCropINMAtodasJuntas.cgi?x=-532887.23&amp;y=5099749.58&amp;epochini=1664657588&amp;epochfin=1685224800&amp;radioKM=50"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real</a:t>
            </a: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	</a:t>
            </a: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0m0,639s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ignacio@gordo:~$ ab -n20 -c4 "https://servicios.itacyl.es/directorioAquacropCGI/seriesJsonAquaCropINMAtodasJuntas.cgi?x=-532887.23&amp;y=5099749.58&amp;epochini=1664657588&amp;epochfin=1685224800&amp;radioKM=50"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Time taken for tests:   0.858 seconds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18" name="Forma libre: forma 57"/>
          <p:cNvSpPr/>
          <p:nvPr/>
        </p:nvSpPr>
        <p:spPr>
          <a:xfrm>
            <a:off x="420840" y="142920"/>
            <a:ext cx="5682600" cy="93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6120" rIns="96120" tIns="52920" bIns="52920" anchor="ctr">
            <a:noAutofit/>
          </a:bodyPr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  <a:tab algn="l" pos="10333080"/>
                <a:tab algn="l" pos="10782360"/>
              </a:tabLst>
            </a:pPr>
            <a:r>
              <a:rPr b="0" lang="es-ES" sz="1900" spc="-1" strike="noStrike">
                <a:solidFill>
                  <a:srgbClr val="000000"/>
                </a:solidFill>
                <a:latin typeface="Calibri Light"/>
                <a:ea typeface="DejaVu Sans"/>
              </a:rPr>
              <a:t>MEJORAR TIEMPOS DE RESPUESTA</a:t>
            </a:r>
            <a:endParaRPr b="0" lang="es-ES" sz="1900" spc="-1" strike="noStrike">
              <a:latin typeface="Arial"/>
            </a:endParaRPr>
          </a:p>
        </p:txBody>
      </p:sp>
      <p:sp>
        <p:nvSpPr>
          <p:cNvPr id="119" name="Forma libre: forma 58"/>
          <p:cNvSpPr/>
          <p:nvPr/>
        </p:nvSpPr>
        <p:spPr>
          <a:xfrm>
            <a:off x="0" y="1440000"/>
            <a:ext cx="9357840" cy="179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6120" rIns="96120" tIns="52920" bIns="52920" anchor="ctr">
            <a:noAutofit/>
          </a:bodyPr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  <a:tab algn="l" pos="10333080"/>
                <a:tab algn="l" pos="10782360"/>
              </a:tabLst>
            </a:pPr>
            <a:r>
              <a:rPr b="0" lang="es-ES" sz="1900" spc="-1" strike="noStrike">
                <a:solidFill>
                  <a:srgbClr val="000000"/>
                </a:solidFill>
                <a:latin typeface="Calibri Light"/>
                <a:ea typeface="DejaVu Sans"/>
              </a:rPr>
              <a:t>En Sativum se tardan unos 20 segundos en poner las gráficas de datos históricos.</a:t>
            </a:r>
            <a:br>
              <a:rPr sz="1900"/>
            </a:br>
            <a:r>
              <a:rPr b="0" lang="es-ES" sz="1900" spc="-1" strike="noStrike">
                <a:solidFill>
                  <a:srgbClr val="000000"/>
                </a:solidFill>
                <a:latin typeface="Calibri Light"/>
                <a:ea typeface="DejaVu Sans"/>
              </a:rPr>
              <a:t>Tendremos que reunirnos los distintos equipos de desarrolladores y mejorar los tiempos.</a:t>
            </a:r>
            <a:endParaRPr b="0" lang="es-E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orma libre: forma 59"/>
          <p:cNvSpPr/>
          <p:nvPr/>
        </p:nvSpPr>
        <p:spPr>
          <a:xfrm>
            <a:off x="420840" y="360360"/>
            <a:ext cx="5682600" cy="107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6120" rIns="96120" tIns="52920" bIns="52920" anchor="ctr">
            <a:noAutofit/>
          </a:bodyPr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  <a:tab algn="l" pos="10333080"/>
                <a:tab algn="l" pos="10782360"/>
              </a:tabLst>
            </a:pPr>
            <a:r>
              <a:rPr b="0" lang="es-ES" sz="1900" spc="-1" strike="noStrike">
                <a:solidFill>
                  <a:srgbClr val="000000"/>
                </a:solidFill>
                <a:latin typeface="Calibri Light"/>
                <a:ea typeface="DejaVu Sans"/>
              </a:rPr>
              <a:t>ESO ES TODO, GRACIAS POR SU ATENCIÓN</a:t>
            </a:r>
            <a:endParaRPr b="0" lang="es-ES" sz="1900" spc="-1" strike="noStrike">
              <a:latin typeface="Arial"/>
            </a:endParaRPr>
          </a:p>
        </p:txBody>
      </p:sp>
      <p:pic>
        <p:nvPicPr>
          <p:cNvPr id="121" name="Imagen 60" descr=""/>
          <p:cNvPicPr/>
          <p:nvPr/>
        </p:nvPicPr>
        <p:blipFill>
          <a:blip r:embed="rId2"/>
          <a:stretch/>
        </p:blipFill>
        <p:spPr>
          <a:xfrm>
            <a:off x="4629240" y="1585800"/>
            <a:ext cx="5452560" cy="5570280"/>
          </a:xfrm>
          <a:prstGeom prst="rect">
            <a:avLst/>
          </a:prstGeom>
          <a:ln w="0">
            <a:noFill/>
          </a:ln>
        </p:spPr>
      </p:pic>
      <p:sp>
        <p:nvSpPr>
          <p:cNvPr id="122" name="Forma libre: forma 61"/>
          <p:cNvSpPr/>
          <p:nvPr/>
        </p:nvSpPr>
        <p:spPr>
          <a:xfrm>
            <a:off x="420840" y="1800360"/>
            <a:ext cx="3577680" cy="41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6120" rIns="96120" tIns="52920" bIns="52920" anchor="ctr">
            <a:noAutofit/>
          </a:bodyPr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  <a:tab algn="l" pos="10333080"/>
                <a:tab algn="l" pos="10782360"/>
              </a:tabLst>
            </a:pPr>
            <a:r>
              <a:rPr b="0" lang="es-ES" sz="1500" spc="-1" strike="noStrike">
                <a:solidFill>
                  <a:srgbClr val="000000"/>
                </a:solidFill>
                <a:latin typeface="aakar"/>
                <a:ea typeface="DejaVu Sans"/>
              </a:rPr>
              <a:t>ES EL MOMENTO DE QUE FORMULEN SUS PREGUNTAS , SALVO QUE SEAN SOBRE  CAMBIO CLIMÁTICO, LA DURACIÓN DE LA SEQUÍA O LA PREDICCIÓN PARA MAÑANA, EN CUYO CASO, GUSTOSAMENTE,  LES ATENDERÁ EN LA CALLE EL COLABORADOR DE ESTA FOTO DE AL LADO</a:t>
            </a:r>
            <a:br>
              <a:rPr sz="1500"/>
            </a:br>
            <a:br>
              <a:rPr sz="1500"/>
            </a:br>
            <a:endParaRPr b="0" lang="es-E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Application>LibreOffice/7.3.6.2$Linux_X86_64 LibreOffice_project/30$Build-2</Application>
  <AppVersion>15.0000</AppVersion>
  <Words>438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2016-11-07T10:34:13Z</dcterms:created>
  <dc:creator>Ricardo García Tagle</dc:creator>
  <dc:description/>
  <dc:language>es-ES</dc:language>
  <cp:lastModifiedBy/>
  <dcterms:modified xsi:type="dcterms:W3CDTF">2023-05-31T12:58:33Z</dcterms:modified>
  <cp:revision>25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Personalizado</vt:lpwstr>
  </property>
  <property fmtid="{D5CDD505-2E9C-101B-9397-08002B2CF9AE}" pid="4" name="Slides">
    <vt:i4>9</vt:i4>
  </property>
</Properties>
</file>